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76" r:id="rId1"/>
  </p:sldMasterIdLst>
  <p:notesMasterIdLst>
    <p:notesMasterId r:id="rId22"/>
  </p:notesMasterIdLst>
  <p:sldIdLst>
    <p:sldId id="273" r:id="rId2"/>
    <p:sldId id="275" r:id="rId3"/>
    <p:sldId id="274" r:id="rId4"/>
    <p:sldId id="259" r:id="rId5"/>
    <p:sldId id="261" r:id="rId6"/>
    <p:sldId id="260" r:id="rId7"/>
    <p:sldId id="276" r:id="rId8"/>
    <p:sldId id="277" r:id="rId9"/>
    <p:sldId id="263" r:id="rId10"/>
    <p:sldId id="282" r:id="rId11"/>
    <p:sldId id="279" r:id="rId12"/>
    <p:sldId id="272" r:id="rId13"/>
    <p:sldId id="280" r:id="rId14"/>
    <p:sldId id="281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796088" cy="9928225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8" d="100"/>
          <a:sy n="108" d="100"/>
        </p:scale>
        <p:origin x="1704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96230755484245"/>
          <c:y val="3.2520162277947802E-2"/>
          <c:w val="0.87071476658539226"/>
          <c:h val="0.732009072839525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AB39F">
                  <a:lumMod val="50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2.1599018088490927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31886,2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66-42F9-84B5-362E0D059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31886.2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6-42F9-84B5-362E0D0591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2.1599018088490868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31886,2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66-42F9-84B5-362E0D059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srgbClr val="00206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31886.2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66-42F9-84B5-362E0D059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13"/>
        <c:shape val="box"/>
        <c:axId val="60257408"/>
        <c:axId val="60258944"/>
        <c:axId val="0"/>
      </c:bar3DChart>
      <c:catAx>
        <c:axId val="602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8944"/>
        <c:crosses val="autoZero"/>
        <c:auto val="1"/>
        <c:lblAlgn val="ctr"/>
        <c:lblOffset val="100"/>
        <c:noMultiLvlLbl val="0"/>
      </c:catAx>
      <c:valAx>
        <c:axId val="60258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7408"/>
        <c:crosses val="autoZero"/>
        <c:crossBetween val="between"/>
      </c:valAx>
      <c:spPr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96230755484245"/>
          <c:y val="3.2520162277947802E-2"/>
          <c:w val="0.87071476658539226"/>
          <c:h val="0.732009072839525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AB39F">
                  <a:lumMod val="50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1AB39F">
                    <a:lumMod val="50000"/>
                  </a:srgb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166-42F9-84B5-362E0D0591AA}"/>
              </c:ext>
            </c:extLst>
          </c:dPt>
          <c:dLbls>
            <c:dLbl>
              <c:idx val="0"/>
              <c:layout>
                <c:manualLayout>
                  <c:x val="2.1599018088490927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</a:t>
                    </a:r>
                    <a:r>
                      <a:rPr lang="en-US" baseline="0" dirty="0"/>
                      <a:t> 692,8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66-42F9-84B5-362E0D059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89692.800000000003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6-42F9-84B5-362E0D0591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2.1599018088490868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</a:t>
                    </a:r>
                    <a:r>
                      <a:rPr lang="en-US" baseline="0" dirty="0"/>
                      <a:t> 692,8</a:t>
                    </a:r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66-42F9-84B5-362E0D059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srgbClr val="00206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89692.800000000003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66-42F9-84B5-362E0D059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13"/>
        <c:shape val="box"/>
        <c:axId val="60257408"/>
        <c:axId val="60258944"/>
        <c:axId val="0"/>
      </c:bar3DChart>
      <c:catAx>
        <c:axId val="602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8944"/>
        <c:crosses val="autoZero"/>
        <c:auto val="1"/>
        <c:lblAlgn val="ctr"/>
        <c:lblOffset val="100"/>
        <c:noMultiLvlLbl val="0"/>
      </c:catAx>
      <c:valAx>
        <c:axId val="60258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7408"/>
        <c:crosses val="autoZero"/>
        <c:crossBetween val="between"/>
      </c:valAx>
      <c:spPr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96230755484245"/>
          <c:y val="3.2520162277947802E-2"/>
          <c:w val="0.87071476658539226"/>
          <c:h val="0.732009072839525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rgbClr val="FF9999"/>
            </a:solidFill>
            <a:ln>
              <a:solidFill>
                <a:srgbClr val="1AB39F">
                  <a:lumMod val="50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2.1599018088490927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32934,8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66-42F9-84B5-362E0D059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31886.2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6-42F9-84B5-362E0D0591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CCCC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2.1599018088490868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32934,8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66-42F9-84B5-362E0D059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srgbClr val="00206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31886.2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66-42F9-84B5-362E0D059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13"/>
        <c:shape val="box"/>
        <c:axId val="60257408"/>
        <c:axId val="60258944"/>
        <c:axId val="0"/>
      </c:bar3DChart>
      <c:catAx>
        <c:axId val="602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8944"/>
        <c:crosses val="autoZero"/>
        <c:auto val="1"/>
        <c:lblAlgn val="ctr"/>
        <c:lblOffset val="100"/>
        <c:noMultiLvlLbl val="0"/>
      </c:catAx>
      <c:valAx>
        <c:axId val="60258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7408"/>
        <c:crosses val="autoZero"/>
        <c:crossBetween val="between"/>
      </c:valAx>
      <c:spPr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2024 год</a:t>
            </a:r>
          </a:p>
        </c:rich>
      </c:tx>
      <c:layout>
        <c:manualLayout>
          <c:xMode val="edge"/>
          <c:yMode val="edge"/>
          <c:x val="0.80678852447193949"/>
          <c:y val="3.3483109156453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876792442165371E-2"/>
          <c:y val="0.22650165307303019"/>
          <c:w val="0.84096382078404541"/>
          <c:h val="0.686252533243432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6F-49DF-8D35-64329CB931A7}"/>
              </c:ext>
            </c:extLst>
          </c:dPt>
          <c:dPt>
            <c:idx val="1"/>
            <c:bubble3D val="0"/>
            <c:explosion val="4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76F-49DF-8D35-64329CB931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76F-49DF-8D35-64329CB931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6F-49DF-8D35-64329CB931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76F-49DF-8D35-64329CB931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6F-49DF-8D35-64329CB931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76F-49DF-8D35-64329CB931A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76F-49DF-8D35-64329CB931A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876F-49DF-8D35-64329CB931A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96B-40CE-B63E-BE550925FF60}"/>
              </c:ext>
            </c:extLst>
          </c:dPt>
          <c:dLbls>
            <c:dLbl>
              <c:idx val="0"/>
              <c:layout>
                <c:manualLayout>
                  <c:x val="4.4184994027069583E-3"/>
                  <c:y val="-5.146060719984981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 
77,9%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76F-49DF-8D35-64329CB931A7}"/>
                </c:ext>
              </c:extLst>
            </c:dLbl>
            <c:dLbl>
              <c:idx val="1"/>
              <c:layout>
                <c:manualLayout>
                  <c:x val="0.16901923178126499"/>
                  <c:y val="-3.072862593811414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оборона 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76F-49DF-8D35-64329CB931A7}"/>
                </c:ext>
              </c:extLst>
            </c:dLbl>
            <c:dLbl>
              <c:idx val="2"/>
              <c:layout>
                <c:manualLayout>
                  <c:x val="7.2730832051799477E-2"/>
                  <c:y val="-2.3943699742174336E-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
9,0%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6F-49DF-8D35-64329CB931A7}"/>
                </c:ext>
              </c:extLst>
            </c:dLbl>
            <c:dLbl>
              <c:idx val="3"/>
              <c:layout>
                <c:manualLayout>
                  <c:x val="-4.8170674272906874E-2"/>
                  <c:y val="3.45770547911830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6F-49DF-8D35-64329CB931A7}"/>
                </c:ext>
              </c:extLst>
            </c:dLbl>
            <c:dLbl>
              <c:idx val="4"/>
              <c:layout>
                <c:manualLayout>
                  <c:x val="-0.11735773319872629"/>
                  <c:y val="3.750972114209533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
10,0%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76F-49DF-8D35-64329CB931A7}"/>
                </c:ext>
              </c:extLst>
            </c:dLbl>
            <c:dLbl>
              <c:idx val="5"/>
              <c:layout>
                <c:manualLayout>
                  <c:x val="-4.5684899745438962E-2"/>
                  <c:y val="-0.1683835811615474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и правоохранительная деятельность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76F-49DF-8D35-64329CB931A7}"/>
                </c:ext>
              </c:extLst>
            </c:dLbl>
            <c:dLbl>
              <c:idx val="6"/>
              <c:layout>
                <c:manualLayout>
                  <c:x val="-1.7222643966368339E-2"/>
                  <c:y val="-0.1455603860290446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
0,7%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76F-49DF-8D35-64329CB931A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Социальная политика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76F-49DF-8D35-64329CB931A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Физическая культура и спорт
0,4%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76F-49DF-8D35-64329CB931A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
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Охрана семьи и детства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23959.599999999999</c:v>
                </c:pt>
                <c:pt idx="1">
                  <c:v>337.3</c:v>
                </c:pt>
                <c:pt idx="2">
                  <c:v>105</c:v>
                </c:pt>
                <c:pt idx="3">
                  <c:v>1960</c:v>
                </c:pt>
                <c:pt idx="4">
                  <c:v>3586</c:v>
                </c:pt>
                <c:pt idx="5">
                  <c:v>20</c:v>
                </c:pt>
                <c:pt idx="6">
                  <c:v>100</c:v>
                </c:pt>
                <c:pt idx="7">
                  <c:v>250</c:v>
                </c:pt>
                <c:pt idx="8">
                  <c:v>1418.3</c:v>
                </c:pt>
                <c:pt idx="9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6F-49DF-8D35-64329CB931A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2025 год</a:t>
            </a:r>
          </a:p>
        </c:rich>
      </c:tx>
      <c:layout>
        <c:manualLayout>
          <c:xMode val="edge"/>
          <c:yMode val="edge"/>
          <c:x val="0.80678852447193949"/>
          <c:y val="3.3483109156453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876792442165371E-2"/>
          <c:y val="0.22650165307303019"/>
          <c:w val="0.84096382078404541"/>
          <c:h val="0.686252533243432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29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6F-49DF-8D35-64329CB931A7}"/>
              </c:ext>
            </c:extLst>
          </c:dPt>
          <c:dPt>
            <c:idx val="1"/>
            <c:bubble3D val="0"/>
            <c:explosion val="4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76F-49DF-8D35-64329CB931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76F-49DF-8D35-64329CB931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6F-49DF-8D35-64329CB931A7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76F-49DF-8D35-64329CB931A7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6F-49DF-8D35-64329CB931A7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76F-49DF-8D35-64329CB931A7}"/>
              </c:ext>
            </c:extLst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76F-49DF-8D35-64329CB931A7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876F-49DF-8D35-64329CB931A7}"/>
              </c:ext>
            </c:extLst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96B-40CE-B63E-BE550925FF60}"/>
              </c:ext>
            </c:extLst>
          </c:dPt>
          <c:dLbls>
            <c:dLbl>
              <c:idx val="0"/>
              <c:layout>
                <c:manualLayout>
                  <c:x val="4.4184994027069583E-3"/>
                  <c:y val="-5.146060719984981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 
77,9%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76F-49DF-8D35-64329CB931A7}"/>
                </c:ext>
              </c:extLst>
            </c:dLbl>
            <c:dLbl>
              <c:idx val="1"/>
              <c:layout>
                <c:manualLayout>
                  <c:x val="0.16901923178126499"/>
                  <c:y val="-3.072862593811414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оборона 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76F-49DF-8D35-64329CB931A7}"/>
                </c:ext>
              </c:extLst>
            </c:dLbl>
            <c:dLbl>
              <c:idx val="2"/>
              <c:layout>
                <c:manualLayout>
                  <c:x val="7.2730832051799477E-2"/>
                  <c:y val="-2.3943699742174336E-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
9,0%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6F-49DF-8D35-64329CB931A7}"/>
                </c:ext>
              </c:extLst>
            </c:dLbl>
            <c:dLbl>
              <c:idx val="3"/>
              <c:layout>
                <c:manualLayout>
                  <c:x val="-4.8170674272906874E-2"/>
                  <c:y val="3.45770547911830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6F-49DF-8D35-64329CB931A7}"/>
                </c:ext>
              </c:extLst>
            </c:dLbl>
            <c:dLbl>
              <c:idx val="4"/>
              <c:layout>
                <c:manualLayout>
                  <c:x val="-0.11735773319872629"/>
                  <c:y val="3.750972114209533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
10,0%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76F-49DF-8D35-64329CB931A7}"/>
                </c:ext>
              </c:extLst>
            </c:dLbl>
            <c:dLbl>
              <c:idx val="5"/>
              <c:layout>
                <c:manualLayout>
                  <c:x val="-4.5684899745438962E-2"/>
                  <c:y val="-0.1683835811615474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и правоохранительная деятельность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76F-49DF-8D35-64329CB931A7}"/>
                </c:ext>
              </c:extLst>
            </c:dLbl>
            <c:dLbl>
              <c:idx val="6"/>
              <c:layout>
                <c:manualLayout>
                  <c:x val="-1.7222643966368339E-2"/>
                  <c:y val="-0.1455603860290446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
0,7%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76F-49DF-8D35-64329CB931A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Социальная политика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76F-49DF-8D35-64329CB931A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Физическая культура и спорт
0,4%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76F-49DF-8D35-64329CB931A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
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Охрана семьи и детства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24457.599999999999</c:v>
                </c:pt>
                <c:pt idx="1">
                  <c:v>371.8</c:v>
                </c:pt>
                <c:pt idx="2">
                  <c:v>105</c:v>
                </c:pt>
                <c:pt idx="3">
                  <c:v>60507.8</c:v>
                </c:pt>
                <c:pt idx="4">
                  <c:v>3100</c:v>
                </c:pt>
                <c:pt idx="5">
                  <c:v>20</c:v>
                </c:pt>
                <c:pt idx="6">
                  <c:v>100</c:v>
                </c:pt>
                <c:pt idx="7">
                  <c:v>250</c:v>
                </c:pt>
                <c:pt idx="8">
                  <c:v>630.6</c:v>
                </c:pt>
                <c:pt idx="9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6F-49DF-8D35-64329CB931A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2026 год</a:t>
            </a:r>
          </a:p>
        </c:rich>
      </c:tx>
      <c:layout>
        <c:manualLayout>
          <c:xMode val="edge"/>
          <c:yMode val="edge"/>
          <c:x val="0.80678852447193949"/>
          <c:y val="3.3483109156453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876792442165371E-2"/>
          <c:y val="0.22650165307303019"/>
          <c:w val="0.84096382078404541"/>
          <c:h val="0.686252533243432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2026год</c:v>
                </c:pt>
              </c:strCache>
            </c:strRef>
          </c:tx>
          <c:spPr>
            <a:solidFill>
              <a:srgbClr val="FF9999"/>
            </a:solidFill>
          </c:spPr>
          <c:explosion val="29"/>
          <c:dPt>
            <c:idx val="0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6F-49DF-8D35-64329CB931A7}"/>
              </c:ext>
            </c:extLst>
          </c:dPt>
          <c:dPt>
            <c:idx val="1"/>
            <c:bubble3D val="0"/>
            <c:explosion val="4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76F-49DF-8D35-64329CB931A7}"/>
              </c:ext>
            </c:extLst>
          </c:dPt>
          <c:dPt>
            <c:idx val="2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76F-49DF-8D35-64329CB931A7}"/>
              </c:ext>
            </c:extLst>
          </c:dPt>
          <c:dPt>
            <c:idx val="3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6F-49DF-8D35-64329CB931A7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76F-49DF-8D35-64329CB931A7}"/>
              </c:ext>
            </c:extLst>
          </c:dPt>
          <c:dPt>
            <c:idx val="5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6F-49DF-8D35-64329CB931A7}"/>
              </c:ext>
            </c:extLst>
          </c:dPt>
          <c:dPt>
            <c:idx val="6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76F-49DF-8D35-64329CB931A7}"/>
              </c:ext>
            </c:extLst>
          </c:dPt>
          <c:dPt>
            <c:idx val="7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76F-49DF-8D35-64329CB931A7}"/>
              </c:ext>
            </c:extLst>
          </c:dPt>
          <c:dPt>
            <c:idx val="8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876F-49DF-8D35-64329CB931A7}"/>
              </c:ext>
            </c:extLst>
          </c:dPt>
          <c:dPt>
            <c:idx val="9"/>
            <c:bubble3D val="0"/>
            <c:spPr>
              <a:solidFill>
                <a:srgbClr val="FF99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96B-40CE-B63E-BE550925FF60}"/>
              </c:ext>
            </c:extLst>
          </c:dPt>
          <c:dLbls>
            <c:dLbl>
              <c:idx val="0"/>
              <c:layout>
                <c:manualLayout>
                  <c:x val="4.4184994027069583E-3"/>
                  <c:y val="-5.146060719984981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 
77,9%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76F-49DF-8D35-64329CB931A7}"/>
                </c:ext>
              </c:extLst>
            </c:dLbl>
            <c:dLbl>
              <c:idx val="1"/>
              <c:layout>
                <c:manualLayout>
                  <c:x val="0.16901923178126499"/>
                  <c:y val="-3.072862593811414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оборона 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76F-49DF-8D35-64329CB931A7}"/>
                </c:ext>
              </c:extLst>
            </c:dLbl>
            <c:dLbl>
              <c:idx val="2"/>
              <c:layout>
                <c:manualLayout>
                  <c:x val="7.2730832051799477E-2"/>
                  <c:y val="-2.3943699742174336E-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
9,0%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6F-49DF-8D35-64329CB931A7}"/>
                </c:ext>
              </c:extLst>
            </c:dLbl>
            <c:dLbl>
              <c:idx val="3"/>
              <c:layout>
                <c:manualLayout>
                  <c:x val="-4.8170674272906874E-2"/>
                  <c:y val="3.45770547911830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6F-49DF-8D35-64329CB931A7}"/>
                </c:ext>
              </c:extLst>
            </c:dLbl>
            <c:dLbl>
              <c:idx val="4"/>
              <c:layout>
                <c:manualLayout>
                  <c:x val="-0.11735773319872629"/>
                  <c:y val="3.750972114209533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
10,0%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76F-49DF-8D35-64329CB931A7}"/>
                </c:ext>
              </c:extLst>
            </c:dLbl>
            <c:dLbl>
              <c:idx val="5"/>
              <c:layout>
                <c:manualLayout>
                  <c:x val="-4.5684899745438962E-2"/>
                  <c:y val="-0.1683835811615474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и правоохранительная деятельность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76F-49DF-8D35-64329CB931A7}"/>
                </c:ext>
              </c:extLst>
            </c:dLbl>
            <c:dLbl>
              <c:idx val="6"/>
              <c:layout>
                <c:manualLayout>
                  <c:x val="-1.7222643966368339E-2"/>
                  <c:y val="-0.1455603860290446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
0,7%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76F-49DF-8D35-64329CB931A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Социальная политика
0,1%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76F-49DF-8D35-64329CB931A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Физическая культура и спорт
0,4%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76F-49DF-8D35-64329CB931A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
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Охрана семьи и детства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26152.5</c:v>
                </c:pt>
                <c:pt idx="1">
                  <c:v>406.9</c:v>
                </c:pt>
                <c:pt idx="2">
                  <c:v>105</c:v>
                </c:pt>
                <c:pt idx="3">
                  <c:v>2019.8</c:v>
                </c:pt>
                <c:pt idx="4">
                  <c:v>3100</c:v>
                </c:pt>
                <c:pt idx="5">
                  <c:v>20</c:v>
                </c:pt>
                <c:pt idx="6">
                  <c:v>100</c:v>
                </c:pt>
                <c:pt idx="7">
                  <c:v>250</c:v>
                </c:pt>
                <c:pt idx="8">
                  <c:v>630.6</c:v>
                </c:pt>
                <c:pt idx="9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6F-49DF-8D35-64329CB931A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33066604905126E-2"/>
          <c:y val="0.10169317606685678"/>
          <c:w val="0.635435233660268"/>
          <c:h val="0.80314584387742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2024год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874-402B-AF44-5B8E3FA0A08B}"/>
              </c:ext>
            </c:extLst>
          </c:dPt>
          <c:dLbls>
            <c:dLbl>
              <c:idx val="0"/>
              <c:layout>
                <c:manualLayout>
                  <c:x val="-4.9841905716930213E-5"/>
                  <c:y val="1.39938155019812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874-402B-AF44-5B8E3FA0A0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99,7%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874-402B-AF44-5B8E3FA0A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культуру</c:v>
                </c:pt>
                <c:pt idx="1">
                  <c:v>Остальные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31786.2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4-402B-AF44-5B8E3FA0A0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447704392183379"/>
          <c:y val="1.6711106173388141E-3"/>
          <c:w val="0.21801773798183252"/>
          <c:h val="0.32341159624239385"/>
        </c:manualLayout>
      </c:layout>
      <c:overlay val="0"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33066604905126E-2"/>
          <c:y val="0.10169317606685678"/>
          <c:w val="0.635435233660268"/>
          <c:h val="0.80314584387742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874-402B-AF44-5B8E3FA0A08B}"/>
              </c:ext>
            </c:extLst>
          </c:dPt>
          <c:dLbls>
            <c:dLbl>
              <c:idx val="0"/>
              <c:layout>
                <c:manualLayout>
                  <c:x val="-4.9841905716930213E-5"/>
                  <c:y val="1.39938155019812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874-402B-AF44-5B8E3FA0A0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99,7%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874-402B-AF44-5B8E3FA0A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культуру</c:v>
                </c:pt>
                <c:pt idx="1">
                  <c:v>Остальные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31786.2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4-402B-AF44-5B8E3FA0A0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447704392183379"/>
          <c:y val="1.6711106173388141E-3"/>
          <c:w val="0.21801773798183252"/>
          <c:h val="0.32341159624239385"/>
        </c:manualLayout>
      </c:layout>
      <c:overlay val="0"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33066604905126E-2"/>
          <c:y val="0.10169317606685678"/>
          <c:w val="0.635435233660268"/>
          <c:h val="0.80314584387742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2024год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874-402B-AF44-5B8E3FA0A08B}"/>
              </c:ext>
            </c:extLst>
          </c:dPt>
          <c:dLbls>
            <c:dLbl>
              <c:idx val="0"/>
              <c:layout>
                <c:manualLayout>
                  <c:x val="-4.9841905716930213E-5"/>
                  <c:y val="1.39938155019812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874-402B-AF44-5B8E3FA0A0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99,7%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874-402B-AF44-5B8E3FA0A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культуру</c:v>
                </c:pt>
                <c:pt idx="1">
                  <c:v>Остальные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31786.2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4-402B-AF44-5B8E3FA0A0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447704392183379"/>
          <c:y val="1.6711106173388141E-3"/>
          <c:w val="0.21801773798183252"/>
          <c:h val="0.32341159624239385"/>
        </c:manualLayout>
      </c:layout>
      <c:overlay val="0"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5EBFEF0-9C89-4A4C-BA89-C4D7B4B700F7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dirty="0">
              <a:latin typeface="Times New Roman" pitchFamily="18" charset="0"/>
              <a:cs typeface="Times New Roman" pitchFamily="18" charset="0"/>
            </a:rPr>
            <a:t>Доходы</a:t>
          </a: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pPr algn="ctr"/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002060"/>
        </a:solidFill>
      </dgm:spPr>
      <dgm:t>
        <a:bodyPr/>
        <a:lstStyle/>
        <a:p>
          <a:pPr algn="ctr"/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E7CB679-5A70-4D19-B9FE-B35165ACC3D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dirty="0">
              <a:latin typeface="Times New Roman" pitchFamily="18" charset="0"/>
              <a:cs typeface="Times New Roman" pitchFamily="18" charset="0"/>
            </a:rPr>
            <a:t>Расходы</a:t>
          </a: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pPr algn="ctr"/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002060"/>
        </a:solidFill>
      </dgm:spPr>
      <dgm:t>
        <a:bodyPr/>
        <a:lstStyle/>
        <a:p>
          <a:pPr algn="ctr"/>
          <a:endParaRPr lang="ru-RU" dirty="0"/>
        </a:p>
      </dgm:t>
    </dgm:pt>
    <dgm:pt modelId="{ADB1419B-AC29-439A-9A52-52A4D8AD443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pPr algn="ctr"/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pPr algn="ctr"/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</dgm:pt>
  </dgm:ptLst>
  <dgm:cxnLst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57AB141B-910C-4337-A25A-14081DACEAFB}" type="presOf" srcId="{6CD1DB72-7F8F-4E2A-A00A-E83DF7CE947F}" destId="{22696057-B287-4EFB-96CD-3F248CB196C8}" srcOrd="0" destOrd="0" presId="urn:microsoft.com/office/officeart/2005/8/layout/equation1"/>
    <dgm:cxn modelId="{68E00429-0C3A-461B-8500-F7BAC3E0FB52}" type="presOf" srcId="{65EBFEF0-9C89-4A4C-BA89-C4D7B4B700F7}" destId="{7FAC88BC-C8FF-402F-AB2A-11AC4BBF48B7}" srcOrd="0" destOrd="0" presId="urn:microsoft.com/office/officeart/2005/8/layout/equation1"/>
    <dgm:cxn modelId="{B5C9E365-1630-4535-BEA3-B48DC23DE354}" type="presOf" srcId="{FEA73179-04A7-4795-AF97-EAF1F3F2AA68}" destId="{4B955819-9EB5-4C61-BE5E-7CE7027DF3F0}" srcOrd="0" destOrd="0" presId="urn:microsoft.com/office/officeart/2005/8/layout/equation1"/>
    <dgm:cxn modelId="{9FE8E296-88D0-4D58-8965-BB6FFA427677}" type="presOf" srcId="{4E7CB679-5A70-4D19-B9FE-B35165ACC3D3}" destId="{32775538-2AC3-4373-B014-5A44732CBC7F}" srcOrd="0" destOrd="0" presId="urn:microsoft.com/office/officeart/2005/8/layout/equation1"/>
    <dgm:cxn modelId="{AD625E9F-239E-4232-A254-D7A3CEE213E7}" type="presOf" srcId="{D36948F7-83BC-4220-85A0-DE21D57BD41D}" destId="{1816D16A-814C-4C22-A6CC-12105B3989BB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60BD4BC2-B2D5-4FCF-B142-5B1BF113A4A0}" type="presOf" srcId="{ADB1419B-AC29-439A-9A52-52A4D8AD4433}" destId="{A84245DF-C8CC-47D2-83AC-15EF153255E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067F3312-E2CE-491B-8D42-04090BAEB2F0}" type="presParOf" srcId="{22696057-B287-4EFB-96CD-3F248CB196C8}" destId="{7FAC88BC-C8FF-402F-AB2A-11AC4BBF48B7}" srcOrd="0" destOrd="0" presId="urn:microsoft.com/office/officeart/2005/8/layout/equation1"/>
    <dgm:cxn modelId="{24FF754B-9708-40C4-B9FD-1D425EFDBD7C}" type="presParOf" srcId="{22696057-B287-4EFB-96CD-3F248CB196C8}" destId="{2E3F7D03-16FC-4BE4-943C-EE4202A7666A}" srcOrd="1" destOrd="0" presId="urn:microsoft.com/office/officeart/2005/8/layout/equation1"/>
    <dgm:cxn modelId="{CFE5E5D5-2461-4C6F-A306-629F82E1124D}" type="presParOf" srcId="{22696057-B287-4EFB-96CD-3F248CB196C8}" destId="{1816D16A-814C-4C22-A6CC-12105B3989BB}" srcOrd="2" destOrd="0" presId="urn:microsoft.com/office/officeart/2005/8/layout/equation1"/>
    <dgm:cxn modelId="{4BFF1151-CE04-40B9-A975-F28D8B214914}" type="presParOf" srcId="{22696057-B287-4EFB-96CD-3F248CB196C8}" destId="{5A3AD51A-CA0C-4D60-85EB-AFC0F3AEFCE4}" srcOrd="3" destOrd="0" presId="urn:microsoft.com/office/officeart/2005/8/layout/equation1"/>
    <dgm:cxn modelId="{66BC0478-A103-4246-890F-7CF4848A0708}" type="presParOf" srcId="{22696057-B287-4EFB-96CD-3F248CB196C8}" destId="{32775538-2AC3-4373-B014-5A44732CBC7F}" srcOrd="4" destOrd="0" presId="urn:microsoft.com/office/officeart/2005/8/layout/equation1"/>
    <dgm:cxn modelId="{9B412B5A-8FC1-46C7-A8B2-B1720CD2C026}" type="presParOf" srcId="{22696057-B287-4EFB-96CD-3F248CB196C8}" destId="{EDA2439C-BAC0-499A-8F57-8D66EBFA7D82}" srcOrd="5" destOrd="0" presId="urn:microsoft.com/office/officeart/2005/8/layout/equation1"/>
    <dgm:cxn modelId="{C22A160A-A04C-45BF-BF9C-B1D7D5BCD75E}" type="presParOf" srcId="{22696057-B287-4EFB-96CD-3F248CB196C8}" destId="{4B955819-9EB5-4C61-BE5E-7CE7027DF3F0}" srcOrd="6" destOrd="0" presId="urn:microsoft.com/office/officeart/2005/8/layout/equation1"/>
    <dgm:cxn modelId="{57257484-E528-44DA-89D4-AFB556669282}" type="presParOf" srcId="{22696057-B287-4EFB-96CD-3F248CB196C8}" destId="{EE572389-320D-4E27-B728-8E274B326BA1}" srcOrd="7" destOrd="0" presId="urn:microsoft.com/office/officeart/2005/8/layout/equation1"/>
    <dgm:cxn modelId="{27374300-3F14-4CA1-A0A9-78640EA93C64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07" y="335683"/>
          <a:ext cx="1733696" cy="900268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Доходы</a:t>
          </a:r>
        </a:p>
      </dsp:txBody>
      <dsp:txXfrm>
        <a:off x="255201" y="467524"/>
        <a:ext cx="1225908" cy="636586"/>
      </dsp:txXfrm>
    </dsp:sp>
    <dsp:sp modelId="{1816D16A-814C-4C22-A6CC-12105B3989BB}">
      <dsp:nvSpPr>
        <dsp:cNvPr id="0" name=""/>
        <dsp:cNvSpPr/>
      </dsp:nvSpPr>
      <dsp:spPr>
        <a:xfrm>
          <a:off x="1860324" y="428316"/>
          <a:ext cx="651554" cy="651554"/>
        </a:xfrm>
        <a:prstGeom prst="mathMinus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946687" y="677470"/>
        <a:ext cx="478828" cy="153246"/>
      </dsp:txXfrm>
    </dsp:sp>
    <dsp:sp modelId="{32775538-2AC3-4373-B014-5A44732CBC7F}">
      <dsp:nvSpPr>
        <dsp:cNvPr id="0" name=""/>
        <dsp:cNvSpPr/>
      </dsp:nvSpPr>
      <dsp:spPr>
        <a:xfrm>
          <a:off x="2568993" y="348613"/>
          <a:ext cx="1667675" cy="874408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Расходы</a:t>
          </a:r>
        </a:p>
      </dsp:txBody>
      <dsp:txXfrm>
        <a:off x="2813218" y="476667"/>
        <a:ext cx="1179225" cy="618300"/>
      </dsp:txXfrm>
    </dsp:sp>
    <dsp:sp modelId="{4B955819-9EB5-4C61-BE5E-7CE7027DF3F0}">
      <dsp:nvSpPr>
        <dsp:cNvPr id="0" name=""/>
        <dsp:cNvSpPr/>
      </dsp:nvSpPr>
      <dsp:spPr>
        <a:xfrm>
          <a:off x="4327886" y="460040"/>
          <a:ext cx="651554" cy="651554"/>
        </a:xfrm>
        <a:prstGeom prst="mathEqual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 dirty="0"/>
        </a:p>
      </dsp:txBody>
      <dsp:txXfrm>
        <a:off x="4414249" y="594260"/>
        <a:ext cx="478828" cy="383114"/>
      </dsp:txXfrm>
    </dsp:sp>
    <dsp:sp modelId="{A84245DF-C8CC-47D2-83AC-15EF153255E0}">
      <dsp:nvSpPr>
        <dsp:cNvPr id="0" name=""/>
        <dsp:cNvSpPr/>
      </dsp:nvSpPr>
      <dsp:spPr>
        <a:xfrm>
          <a:off x="5070658" y="300073"/>
          <a:ext cx="1714643" cy="971489"/>
        </a:xfrm>
        <a:prstGeom prst="ellipse">
          <a:avLst/>
        </a:prstGeom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err="1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321762" y="442344"/>
        <a:ext cx="1212435" cy="686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2525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8050"/>
            <a:ext cx="5435600" cy="4462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9750"/>
            <a:ext cx="2943225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latin typeface="Arial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AB3D9A2E-AFC2-456D-9C86-F62A7F49B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1</a:t>
            </a:fld>
            <a:endParaRPr lang="ru-RU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A5DE3F8-8C8A-4B9E-AD88-22E771FF54B2}" type="slidenum">
              <a:rPr lang="ru-RU" smtClean="0">
                <a:ea typeface="Microsoft YaHei" charset="-122"/>
              </a:rPr>
              <a:pPr/>
              <a:t>10</a:t>
            </a:fld>
            <a:endParaRPr lang="ru-RU">
              <a:ea typeface="Microsoft YaHei" charset="-122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25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A5DE3F8-8C8A-4B9E-AD88-22E771FF54B2}" type="slidenum">
              <a:rPr lang="ru-RU" smtClean="0">
                <a:ea typeface="Microsoft YaHei" charset="-122"/>
              </a:rPr>
              <a:pPr/>
              <a:t>11</a:t>
            </a:fld>
            <a:endParaRPr lang="ru-RU">
              <a:ea typeface="Microsoft YaHei" charset="-122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05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E629BFC-6F85-426A-8D21-4ABDA6E5D3EB}" type="slidenum">
              <a:rPr lang="ru-RU" smtClean="0">
                <a:ea typeface="Microsoft YaHei" charset="-122"/>
              </a:rPr>
              <a:pPr/>
              <a:t>15</a:t>
            </a:fld>
            <a:endParaRPr lang="ru-RU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E77C1D8-89D8-48F4-AE42-DEFB77F9A3AA}" type="slidenum">
              <a:rPr lang="ru-RU" smtClean="0">
                <a:ea typeface="Microsoft YaHei" charset="-122"/>
              </a:rPr>
              <a:pPr/>
              <a:t>16</a:t>
            </a:fld>
            <a:endParaRPr lang="ru-RU">
              <a:ea typeface="Microsoft YaHei" charset="-122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CA4B451-451E-4962-8CF6-160884C94C03}" type="slidenum">
              <a:rPr lang="ru-RU" smtClean="0">
                <a:ea typeface="Microsoft YaHei" charset="-122"/>
              </a:rPr>
              <a:pPr/>
              <a:t>17</a:t>
            </a:fld>
            <a:endParaRPr lang="ru-RU">
              <a:ea typeface="Microsoft YaHei" charset="-122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9D354EE-CB32-4034-8B8E-9E1C17FA61B0}" type="slidenum">
              <a:rPr lang="ru-RU" smtClean="0">
                <a:ea typeface="Microsoft YaHei" charset="-122"/>
              </a:rPr>
              <a:pPr/>
              <a:t>18</a:t>
            </a:fld>
            <a:endParaRPr lang="ru-RU">
              <a:ea typeface="Microsoft YaHei" charset="-122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2900DEA-C3FE-4553-B591-5F6C975F9793}" type="slidenum">
              <a:rPr lang="ru-RU" smtClean="0">
                <a:ea typeface="Microsoft YaHei" charset="-122"/>
              </a:rPr>
              <a:pPr/>
              <a:t>19</a:t>
            </a:fld>
            <a:endParaRPr lang="ru-RU">
              <a:ea typeface="Microsoft YaHei" charset="-12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6B5663-DCEA-4007-BC48-68D20B1AC879}" type="slidenum">
              <a:rPr lang="ru-RU" smtClean="0">
                <a:ea typeface="Microsoft YaHei" charset="-122"/>
              </a:rPr>
              <a:pPr/>
              <a:t>20</a:t>
            </a:fld>
            <a:endParaRPr lang="ru-RU">
              <a:ea typeface="Microsoft YaHei" charset="-122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2</a:t>
            </a:fld>
            <a:endParaRPr lang="ru-RU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3</a:t>
            </a:fld>
            <a:endParaRPr lang="ru-RU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4</a:t>
            </a:fld>
            <a:endParaRPr lang="ru-RU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36CEB76-144E-420C-B533-00FD58217909}" type="slidenum">
              <a:rPr lang="ru-RU" smtClean="0">
                <a:ea typeface="Microsoft YaHei" charset="-122"/>
              </a:rPr>
              <a:pPr/>
              <a:t>5</a:t>
            </a:fld>
            <a:endParaRPr lang="ru-RU">
              <a:ea typeface="Microsoft YaHei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E315570-7017-4E68-8D1E-6C84D90EBD56}" type="slidenum">
              <a:rPr lang="ru-RU" smtClean="0">
                <a:ea typeface="Microsoft YaHei" charset="-122"/>
              </a:rPr>
              <a:pPr/>
              <a:t>6</a:t>
            </a:fld>
            <a:endParaRPr lang="ru-RU">
              <a:ea typeface="Microsoft YaHei" charset="-122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E315570-7017-4E68-8D1E-6C84D90EBD56}" type="slidenum">
              <a:rPr lang="ru-RU" smtClean="0">
                <a:ea typeface="Microsoft YaHei" charset="-122"/>
              </a:rPr>
              <a:pPr/>
              <a:t>7</a:t>
            </a:fld>
            <a:endParaRPr lang="ru-RU">
              <a:ea typeface="Microsoft YaHei" charset="-122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83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E315570-7017-4E68-8D1E-6C84D90EBD56}" type="slidenum">
              <a:rPr lang="ru-RU" smtClean="0">
                <a:ea typeface="Microsoft YaHei" charset="-122"/>
              </a:rPr>
              <a:pPr/>
              <a:t>8</a:t>
            </a:fld>
            <a:endParaRPr lang="ru-RU">
              <a:ea typeface="Microsoft YaHei" charset="-122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8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A5DE3F8-8C8A-4B9E-AD88-22E771FF54B2}" type="slidenum">
              <a:rPr lang="ru-RU" smtClean="0">
                <a:ea typeface="Microsoft YaHei" charset="-122"/>
              </a:rPr>
              <a:pPr/>
              <a:t>9</a:t>
            </a:fld>
            <a:endParaRPr lang="ru-RU">
              <a:ea typeface="Microsoft YaHei" charset="-122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751D0-4BA5-4429-9372-C8060A19A1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4A1B-3A79-449E-8908-E9784A93E0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73F41-4C12-4818-BD58-105D6D8F38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B6C75-9B2F-4E49-92C9-2EE7CC173E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FB022-94F4-4469-9108-D2B60BC120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DA131-03D5-4BE9-B114-FEE65542DD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43653-BD73-4239-9A14-4E817CDA7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7C2DB-C5C6-4C3B-BA77-F810CC33AB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8F1ED-4538-4216-9ED4-6B253DFB14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19685-3D12-4C77-B319-06ED3172C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2A6C234-E863-4D7A-9A3F-5F0069C3B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073C50-99BB-4FAE-9955-0D9952B8706D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712CB63-3F1E-47A6-9234-C77C48C8E3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ransition spd="slow" advTm="12000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getImage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204864"/>
            <a:ext cx="2880320" cy="3847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DSC002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248980"/>
            <a:ext cx="3600400" cy="27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6021388"/>
            <a:ext cx="8353425" cy="673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 На 2024  и плановый период 2025 и 2026  годы»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2764904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 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ПОСЕЛКА КШЕНСКИЙ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СОВЕТСКОГО РАЙОНА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КУРСКОЙ ОБЛАСТИ</a:t>
            </a:r>
          </a:p>
        </p:txBody>
      </p:sp>
    </p:spTree>
  </p:cSld>
  <p:clrMapOvr>
    <a:masterClrMapping/>
  </p:clrMapOvr>
  <p:transition spd="slow" advTm="12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404664"/>
            <a:ext cx="8892480" cy="21328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Структура расходов бюджета поселка Кшенский по разделам функциональной классификации </a:t>
            </a:r>
            <a:br>
              <a:rPr lang="ru-RU" sz="3600" b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 charset="0"/>
              </a:rPr>
            </a:br>
            <a:endParaRPr lang="ru-RU" sz="3600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8982542"/>
              </p:ext>
            </p:extLst>
          </p:nvPr>
        </p:nvGraphicFramePr>
        <p:xfrm>
          <a:off x="611560" y="2276872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7357138"/>
      </p:ext>
    </p:extLst>
  </p:cSld>
  <p:clrMapOvr>
    <a:masterClrMapping/>
  </p:clrMapOvr>
  <p:transition spd="slow" advTm="12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404664"/>
            <a:ext cx="8892480" cy="21328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Структура расходов бюджета поселка Кшенский по разделам функциональной классификации </a:t>
            </a:r>
            <a:br>
              <a:rPr lang="ru-RU" sz="3600" b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 charset="0"/>
              </a:rPr>
            </a:br>
            <a:endParaRPr lang="ru-RU" sz="3600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22131517"/>
              </p:ext>
            </p:extLst>
          </p:nvPr>
        </p:nvGraphicFramePr>
        <p:xfrm>
          <a:off x="611560" y="2276872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8042939"/>
      </p:ext>
    </p:extLst>
  </p:cSld>
  <p:clrMapOvr>
    <a:masterClrMapping/>
  </p:clrMapOvr>
  <p:transition spd="slow" advTm="12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_0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77072"/>
            <a:ext cx="3851920" cy="2561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 поселка  Кшенский на культуру и библиотечное обслуживание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 2024 году – 100,0 тыс. рублей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56643544"/>
              </p:ext>
            </p:extLst>
          </p:nvPr>
        </p:nvGraphicFramePr>
        <p:xfrm>
          <a:off x="-180528" y="2749757"/>
          <a:ext cx="707236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_0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77072"/>
            <a:ext cx="3851920" cy="2561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 поселка  Кшенский на культуру и библиотечное обслуживание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 2025 году – 100,0 тыс. рублей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47929247"/>
              </p:ext>
            </p:extLst>
          </p:nvPr>
        </p:nvGraphicFramePr>
        <p:xfrm>
          <a:off x="-180528" y="2749757"/>
          <a:ext cx="707236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5388633"/>
      </p:ext>
    </p:extLst>
  </p:cSld>
  <p:clrMapOvr>
    <a:masterClrMapping/>
  </p:clrMapOvr>
  <p:transition spd="slow" advTm="12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_0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77072"/>
            <a:ext cx="3851920" cy="2561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 поселка  Кшенский на культуру и библиотечное обслуживание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 2026 году – 100,0 тыс. рублей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45802854"/>
              </p:ext>
            </p:extLst>
          </p:nvPr>
        </p:nvGraphicFramePr>
        <p:xfrm>
          <a:off x="-180528" y="2749757"/>
          <a:ext cx="707236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9727053"/>
      </p:ext>
    </p:extLst>
  </p:cSld>
  <p:clrMapOvr>
    <a:masterClrMapping/>
  </p:clrMapOvr>
  <p:transition spd="slow" advTm="12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51520" y="548680"/>
            <a:ext cx="8713788" cy="1800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«Программная» структура расходов </a:t>
            </a:r>
            <a:b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</a:b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 бюджета поселка Кшенский</a:t>
            </a:r>
            <a:b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</a:b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 на 2024-2026 годы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73116"/>
              </p:ext>
            </p:extLst>
          </p:nvPr>
        </p:nvGraphicFramePr>
        <p:xfrm>
          <a:off x="251520" y="2564904"/>
          <a:ext cx="8537453" cy="4477973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321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108">
                  <a:extLst>
                    <a:ext uri="{9D8B030D-6E8A-4147-A177-3AD203B41FA5}">
                      <a16:colId xmlns:a16="http://schemas.microsoft.com/office/drawing/2014/main" val="906792472"/>
                    </a:ext>
                  </a:extLst>
                </a:gridCol>
                <a:gridCol w="705076">
                  <a:extLst>
                    <a:ext uri="{9D8B030D-6E8A-4147-A177-3AD203B41FA5}">
                      <a16:colId xmlns:a16="http://schemas.microsoft.com/office/drawing/2014/main" val="1748560599"/>
                    </a:ext>
                  </a:extLst>
                </a:gridCol>
                <a:gridCol w="992114">
                  <a:extLst>
                    <a:ext uri="{9D8B030D-6E8A-4147-A177-3AD203B41FA5}">
                      <a16:colId xmlns:a16="http://schemas.microsoft.com/office/drawing/2014/main" val="3200452313"/>
                    </a:ext>
                  </a:extLst>
                </a:gridCol>
                <a:gridCol w="848595">
                  <a:extLst>
                    <a:ext uri="{9D8B030D-6E8A-4147-A177-3AD203B41FA5}">
                      <a16:colId xmlns:a16="http://schemas.microsoft.com/office/drawing/2014/main" val="1946245814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Показатель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2024 год прогноз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31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2025 год  прогноз</a:t>
                      </a: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2026 год  прогноз</a:t>
                      </a: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19">
                <a:tc vMerge="1">
                  <a:txBody>
                    <a:bodyPr/>
                    <a:lstStyle/>
                    <a:p>
                      <a:pPr marL="0" marR="0" lvl="0" indent="31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сумма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(тыс. рублей)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сумма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(тыс. рублей)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сумма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(тыс. рублей)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524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</a:t>
                      </a: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бюджета, всего:</a:t>
                      </a: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31886,2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100,0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89692,8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32934,8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из них:</a:t>
                      </a:r>
                    </a:p>
                  </a:txBody>
                  <a:tcPr marL="36000" marR="36000" marT="6066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на реализацию муниципальных программ поселка Кшенский</a:t>
                      </a: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8108,2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25,4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65382,4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72,9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6894,3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20,9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на не программную деятельность</a:t>
                      </a: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23778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74,6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24310,4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27,1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26040,5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79,1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552" y="404664"/>
            <a:ext cx="8229600" cy="792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Расходы бюджета поселка Кшенский на 2024-2026 годы в разрезе муниципальных программ</a:t>
            </a:r>
            <a:endParaRPr lang="en-US" sz="1800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sp>
        <p:nvSpPr>
          <p:cNvPr id="13342" name="Rectangle 55"/>
          <p:cNvSpPr>
            <a:spLocks noChangeArrowheads="1"/>
          </p:cNvSpPr>
          <p:nvPr/>
        </p:nvSpPr>
        <p:spPr bwMode="auto">
          <a:xfrm>
            <a:off x="539751" y="6458694"/>
            <a:ext cx="8280722" cy="24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000" b="0" dirty="0">
                <a:solidFill>
                  <a:schemeClr val="accent2">
                    <a:lumMod val="50000"/>
                  </a:schemeClr>
                </a:solidFill>
              </a:rPr>
              <a:t>Нумерация муниципальных программ  указана в соответствии с присвоенными им кодами для отражения в бюджете поселка Кшенский   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5544"/>
              </p:ext>
            </p:extLst>
          </p:nvPr>
        </p:nvGraphicFramePr>
        <p:xfrm>
          <a:off x="323528" y="1196753"/>
          <a:ext cx="8537451" cy="5847421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536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146">
                  <a:extLst>
                    <a:ext uri="{9D8B030D-6E8A-4147-A177-3AD203B41FA5}">
                      <a16:colId xmlns:a16="http://schemas.microsoft.com/office/drawing/2014/main" val="1271578026"/>
                    </a:ext>
                  </a:extLst>
                </a:gridCol>
                <a:gridCol w="1059146">
                  <a:extLst>
                    <a:ext uri="{9D8B030D-6E8A-4147-A177-3AD203B41FA5}">
                      <a16:colId xmlns:a16="http://schemas.microsoft.com/office/drawing/2014/main" val="726395747"/>
                    </a:ext>
                  </a:extLst>
                </a:gridCol>
              </a:tblGrid>
              <a:tr h="609305">
                <a:tc gridSpan="4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на реализацию муниципальных программ поселка Кшенский, в том числе по направлениям: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14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2024</a:t>
                      </a:r>
                    </a:p>
                  </a:txBody>
                  <a:tcPr marL="36000" marR="36000" marT="6624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2025</a:t>
                      </a:r>
                    </a:p>
                  </a:txBody>
                  <a:tcPr marL="36000" marR="36000" marT="66240" marB="36000" anchor="ctr" horzOverflow="overflow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2026</a:t>
                      </a:r>
                    </a:p>
                  </a:txBody>
                  <a:tcPr marL="36000" marR="36000" marT="6624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96207175"/>
                  </a:ext>
                </a:extLst>
              </a:tr>
              <a:tr h="72608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Наименование муниципальной программы</a:t>
                      </a:r>
                    </a:p>
                  </a:txBody>
                  <a:tcPr marL="90000" marR="90000" marT="73445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Сумма,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тыс. рублей</a:t>
                      </a:r>
                    </a:p>
                  </a:txBody>
                  <a:tcPr marL="90000" marR="90000" marT="73445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Сумма,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тыс. рублей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Microsoft YaHei" charset="0"/>
                        <a:cs typeface="Arial" pitchFamily="34" charset="0"/>
                      </a:endParaRPr>
                    </a:p>
                  </a:txBody>
                  <a:tcPr marL="90000" marR="90000" marT="73445" marB="46803" anchor="ctr" horzOverflow="overflow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Сумма,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тыс. рублей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Microsoft YaHei" charset="0"/>
                        <a:cs typeface="Arial" pitchFamily="34" charset="0"/>
                      </a:endParaRPr>
                    </a:p>
                  </a:txBody>
                  <a:tcPr marL="90000" marR="90000" marT="73445" marB="4680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47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01.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 </a:t>
                      </a:r>
                      <a:r>
                        <a:rPr kumimoji="0" lang="ru-RU" sz="12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"Развитие культуры на территории муниципального образования «поселок Кшенский» Советского района Курской области на 2024-2026 годы»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02. </a:t>
                      </a:r>
                      <a:r>
                        <a:rPr lang="ru-RU" sz="13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«Социальная поддержка граждан  в муниципальном образовании «</a:t>
                      </a:r>
                      <a:r>
                        <a:rPr lang="ru-RU" sz="13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поселок </a:t>
                      </a:r>
                      <a:r>
                        <a:rPr lang="ru-RU" sz="13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Кшенский» Советского района Курской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области на </a:t>
                      </a:r>
                      <a:r>
                        <a:rPr kumimoji="0" lang="ru-RU" sz="12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2024-2026 годы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957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05.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«</a:t>
                      </a:r>
                      <a:r>
                        <a:rPr kumimoji="0"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Энергосбережение  и повышение энергетической  эффективности на территории муниципального образования «поселок Кшенский» Советского района Курской области на 2024– 2025 годы»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473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07.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«Обеспечение доступным  и комфортным  жильем, коммунальными  услугами  граждан в поселке Кшенский Советского района на 2024-2026 годы » </a:t>
                      </a: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4518,3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3730,6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3730,6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38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08.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«Повышение эффективности работы с молодежью, организация  отдыха и оздоровления детей, молодежи, развитие физической культуры и спорта на территории поселка Кшенский Советского района на 2024-2026 годы»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2AF8EE2-5B85-7FFD-9C57-34A4C14CE75B}"/>
              </a:ext>
            </a:extLst>
          </p:cNvPr>
          <p:cNvGraphicFramePr>
            <a:graphicFrameLocks noGrp="1"/>
          </p:cNvGraphicFramePr>
          <p:nvPr/>
        </p:nvGraphicFramePr>
        <p:xfrm>
          <a:off x="11434439" y="520231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447936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mpd="sng">
                      <a:solidFill>
                        <a:schemeClr val="tx1"/>
                      </a:solidFill>
                      <a:prstDash val="soli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70589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39552" y="404664"/>
            <a:ext cx="8229600" cy="15121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Расходы бюджета поселка Кшенский </a:t>
            </a:r>
            <a:r>
              <a:rPr lang="ru-RU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на 2024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год в разрезе муниципальных программ</a:t>
            </a:r>
            <a:endParaRPr lang="en-US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67813"/>
              </p:ext>
            </p:extLst>
          </p:nvPr>
        </p:nvGraphicFramePr>
        <p:xfrm>
          <a:off x="251521" y="2204864"/>
          <a:ext cx="8517631" cy="4393479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534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87">
                  <a:extLst>
                    <a:ext uri="{9D8B030D-6E8A-4147-A177-3AD203B41FA5}">
                      <a16:colId xmlns:a16="http://schemas.microsoft.com/office/drawing/2014/main" val="1959166717"/>
                    </a:ext>
                  </a:extLst>
                </a:gridCol>
                <a:gridCol w="1056687">
                  <a:extLst>
                    <a:ext uri="{9D8B030D-6E8A-4147-A177-3AD203B41FA5}">
                      <a16:colId xmlns:a16="http://schemas.microsoft.com/office/drawing/2014/main" val="718750687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09.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«Развитие муниципальной службы в поселке Кшенский Советского района на период 2024-2026 гг.»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11.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«Развитие транспортной системы, обеспечение перевозки пассажиров в муниципальном образовании поселка Кшенский и безопасности дорожного движения» в поселке Кшенский Советского района Курской области на 2024 -2026 годы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1915</a:t>
                      </a:r>
                    </a:p>
                  </a:txBody>
                  <a:tcPr marL="90000" marR="90000" marT="91066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60462,8</a:t>
                      </a:r>
                    </a:p>
                  </a:txBody>
                  <a:tcPr marL="90000" marR="90000" marT="91066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1974,8</a:t>
                      </a:r>
                    </a:p>
                  </a:txBody>
                  <a:tcPr marL="90000" marR="90000" marT="91066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13.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</a:t>
                      </a:r>
                      <a:r>
                        <a:rPr kumimoji="0"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«Защита населения и территории от чрезвычайных ситуаций, обеспечение пожарной безопасности и безопасности людей на водных объектах в муниципальном образовании «поселок Кшенский» Советского района Курской области на 2024-2026гг.»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14.Муниципальная программа «Создание условий для эффективного и ответственного управления муниципальными финансами, муниципальным долгом и повышения устойчивости бюджета муниципального образования «поселок Кшенский» Советского района Курской области»</a:t>
                      </a: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513,9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513,9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513,9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2062488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19.Муниципальная программа «Формирование современной городской среды муниципального образования «поселок Кшенский» Советского района Курской области</a:t>
                      </a: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486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876307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 </a:t>
                      </a: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8108,2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65382,4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6894,3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207859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74650" y="631825"/>
            <a:ext cx="8394700" cy="70894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Муниципальный долг поселка Кшенский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79450" y="3214688"/>
            <a:ext cx="7321550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 algn="just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600" b="0" dirty="0">
              <a:solidFill>
                <a:srgbClr val="003366"/>
              </a:solidFill>
            </a:endParaRPr>
          </a:p>
          <a:p>
            <a:pPr marL="342900" indent="-339725" algn="just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600" b="0" dirty="0">
              <a:solidFill>
                <a:srgbClr val="003366"/>
              </a:solidFill>
            </a:endParaRPr>
          </a:p>
        </p:txBody>
      </p:sp>
      <p:sp>
        <p:nvSpPr>
          <p:cNvPr id="15374" name="Text Box 29"/>
          <p:cNvSpPr txBox="1">
            <a:spLocks noChangeArrowheads="1"/>
          </p:cNvSpPr>
          <p:nvPr/>
        </p:nvSpPr>
        <p:spPr bwMode="auto">
          <a:xfrm>
            <a:off x="679450" y="1340768"/>
            <a:ext cx="8141022" cy="13234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813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Муниципальный долг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это обязательства, возникающие из муниципальных заимствований (т.е. кредитов, муниципальных ценных бумаг), гарантий по обязательствам третьих лиц, другие обязательства, принятые на себя муниципальным образованием «поселок  Кшенский» Советского района Курской области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18128"/>
              </p:ext>
            </p:extLst>
          </p:nvPr>
        </p:nvGraphicFramePr>
        <p:xfrm>
          <a:off x="251520" y="2852937"/>
          <a:ext cx="8537451" cy="2990348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8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068">
                <a:tc>
                  <a:txBody>
                    <a:bodyPr/>
                    <a:lstStyle/>
                    <a:p>
                      <a:pPr marL="0" marR="0" lvl="0" indent="31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на обслуживание муниципального долга </a:t>
                      </a: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(тыс. рублей)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78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2024 году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317325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2025 году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1940334"/>
                  </a:ext>
                </a:extLst>
              </a:tr>
              <a:tr h="597498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2026 году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85800" y="260350"/>
            <a:ext cx="7772400" cy="6337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br>
              <a:rPr lang="ru-RU" sz="4400" b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icrosoft YaHei" charset="0"/>
              </a:rPr>
            </a:br>
            <a:endParaRPr lang="ru-RU" sz="4400" b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ea typeface="Microsoft YaHei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135937" cy="26641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«Бюджет для граждан» в доступной для широкого круга пользователей форме раскрывает информацию о бюджете  поселка Кшенский 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2024-2026годы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8" y="3140968"/>
            <a:ext cx="8135937" cy="30243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Координаторы проекта: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Администрация поселка Кшенский Советского района</a:t>
            </a:r>
            <a:r>
              <a:rPr lang="en-US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Курской области 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Ишков А.Г– глава поселка Кшенский</a:t>
            </a:r>
            <a:endParaRPr lang="en-US" sz="1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Информация подготовлена Администрацией поселка Кшенский Советского района Курской области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</a:rPr>
              <a:t> </a:t>
            </a:r>
            <a:endParaRPr lang="en-US" sz="18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Tm="12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3528" y="764704"/>
            <a:ext cx="8291512" cy="1022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Что такое бюджет для граждан?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2204864"/>
            <a:ext cx="8229600" cy="35569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700"/>
              </a:spcBef>
              <a:buClr>
                <a:srgbClr val="003366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 для граждан </a:t>
            </a:r>
            <a:r>
              <a:rPr lang="ru-RU" sz="2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- 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</a:t>
            </a:r>
          </a:p>
          <a:p>
            <a:pPr marL="341313" indent="-339725" algn="l">
              <a:spcBef>
                <a:spcPts val="7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sz="2800" b="0" dirty="0">
              <a:solidFill>
                <a:srgbClr val="003366"/>
              </a:solidFill>
              <a:ea typeface="Microsoft YaHei" charset="0"/>
            </a:endParaRPr>
          </a:p>
        </p:txBody>
      </p:sp>
    </p:spTree>
  </p:cSld>
  <p:clrMapOvr>
    <a:masterClrMapping/>
  </p:clrMapOvr>
  <p:transition spd="slow" advTm="12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68313" y="404664"/>
            <a:ext cx="8218487" cy="201622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Контактная информация </a:t>
            </a: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</a:b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для взаимодействия с гражданами: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2996952"/>
            <a:ext cx="8229600" cy="3129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indent="3175">
              <a:spcBef>
                <a:spcPts val="8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Администрация поселка Кшенский Советского района Курской области</a:t>
            </a:r>
          </a:p>
          <a:p>
            <a:pPr marL="342900" indent="-339725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1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306600, Курская область, Советский район, поселок Кшенский, ул.Свердлова ,48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тел.: (47158) 2-13-42 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Факс: (47158) 2-13-42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-mail: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kchen74@rambler.ru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229600" cy="77809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Что такое бюджет?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2132856"/>
            <a:ext cx="8229600" cy="34892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800"/>
              </a:spcBef>
              <a:buClr>
                <a:srgbClr val="003366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 </a:t>
            </a:r>
            <a:r>
              <a:rPr lang="ru-RU" sz="36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341313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b="0" dirty="0">
              <a:solidFill>
                <a:srgbClr val="003366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12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67544" y="476672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характеристики бюджета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536" y="3501008"/>
            <a:ext cx="8229600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(-) Дефицит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превышение расходов над доходами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(принимается решение об источниках покрытия дефицита – использовать остатки, взять в долг)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(+)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превышение доходов над расходами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принимается решение об использовании доходов – накапливать резервы, погашать долг)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2060848"/>
          <a:ext cx="678661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11560" y="404664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Доходы бюджета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83568" y="2708920"/>
            <a:ext cx="7715304" cy="3643338"/>
            <a:chOff x="1214414" y="3000372"/>
            <a:chExt cx="7715304" cy="364333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14414" y="3000372"/>
              <a:ext cx="1928826" cy="57150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Налоговые доходы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857620" y="3000372"/>
              <a:ext cx="2143140" cy="57150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Неналоговые доходы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572264" y="3000372"/>
              <a:ext cx="2357454" cy="57150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Безвозмездные поступления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14414" y="3714752"/>
              <a:ext cx="2000264" cy="2928958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земельный налог;</a:t>
              </a:r>
            </a:p>
            <a:p>
              <a:pPr lvl="0"/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налог на доходы физических лиц;</a:t>
              </a:r>
            </a:p>
            <a:p>
              <a:pPr lvl="0"/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налог на имущество организаций;</a:t>
              </a:r>
            </a:p>
            <a:p>
              <a:pPr lvl="0"/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- иные налоговые доходы</a:t>
              </a:r>
            </a:p>
            <a:p>
              <a:pPr lvl="0"/>
              <a:r>
                <a:rPr lang="ru-RU" sz="14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857620" y="3643314"/>
              <a:ext cx="2143140" cy="3000396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доходы от использования муниципального имущества;</a:t>
              </a:r>
            </a:p>
            <a:p>
              <a:pPr>
                <a:buFontTx/>
                <a:buChar char="-"/>
              </a:pPr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доходы от платных услуг;</a:t>
              </a:r>
            </a:p>
            <a:p>
              <a:pPr>
                <a:buFontTx/>
                <a:buChar char="-"/>
              </a:pPr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иные неналоговые доходы</a:t>
              </a:r>
            </a:p>
            <a:p>
              <a:pPr lvl="0"/>
              <a:r>
                <a: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572264" y="3643314"/>
              <a:ext cx="2357454" cy="3000396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15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безвозмездные поступления из федерального и областного бюджетов </a:t>
              </a:r>
              <a:r>
                <a:rPr lang="ru-RU" sz="11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100" i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дотации, субсидии, субвенции, </a:t>
              </a:r>
            </a:p>
            <a:p>
              <a:r>
                <a:rPr lang="ru-RU" sz="1100" i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иные межбюджетные трансферты</a:t>
              </a:r>
              <a:r>
                <a:rPr lang="ru-RU" sz="11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);</a:t>
              </a:r>
            </a:p>
            <a:p>
              <a:r>
                <a:rPr lang="ru-RU" sz="14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13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безвозмездные поступления от юридических и физических лиц </a:t>
              </a:r>
              <a:r>
                <a:rPr lang="ru-RU" sz="1100" i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(кроме налоговых и неналоговых доходов)</a:t>
              </a:r>
            </a:p>
            <a:p>
              <a:endParaRPr lang="ru-RU" sz="11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843808" y="1556792"/>
            <a:ext cx="345638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бюджета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1619672" y="2132856"/>
            <a:ext cx="5544616" cy="580624"/>
            <a:chOff x="1619672" y="2132856"/>
            <a:chExt cx="5544616" cy="58062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619672" y="2420888"/>
              <a:ext cx="55446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427984" y="2132856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619672" y="2416328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164288" y="2420888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427984" y="2420888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12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229600" cy="17281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характеристики  бюджета поселка Кшенский </a:t>
            </a:r>
          </a:p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на 2024 год </a:t>
            </a:r>
            <a:br>
              <a:rPr lang="ru-RU" sz="2600" b="0" dirty="0">
                <a:solidFill>
                  <a:srgbClr val="002060"/>
                </a:solidFill>
                <a:ea typeface="Microsoft YaHei" charset="0"/>
              </a:rPr>
            </a:br>
            <a:endParaRPr lang="ru-RU" sz="2600" b="0" dirty="0">
              <a:solidFill>
                <a:srgbClr val="002060"/>
              </a:solidFill>
              <a:ea typeface="Microsoft YaHei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-57150" y="4827588"/>
            <a:ext cx="246063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72958420"/>
              </p:ext>
            </p:extLst>
          </p:nvPr>
        </p:nvGraphicFramePr>
        <p:xfrm>
          <a:off x="571472" y="2204864"/>
          <a:ext cx="7643866" cy="40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229600" cy="17281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характеристики  бюджета поселка Кшенский </a:t>
            </a:r>
          </a:p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на 2025 год </a:t>
            </a:r>
            <a:br>
              <a:rPr lang="ru-RU" sz="2600" b="0" dirty="0">
                <a:solidFill>
                  <a:srgbClr val="002060"/>
                </a:solidFill>
                <a:ea typeface="Microsoft YaHei" charset="0"/>
              </a:rPr>
            </a:br>
            <a:endParaRPr lang="ru-RU" sz="2600" b="0" dirty="0">
              <a:solidFill>
                <a:srgbClr val="002060"/>
              </a:solidFill>
              <a:ea typeface="Microsoft YaHei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-57150" y="4827588"/>
            <a:ext cx="246063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87434349"/>
              </p:ext>
            </p:extLst>
          </p:nvPr>
        </p:nvGraphicFramePr>
        <p:xfrm>
          <a:off x="571472" y="2204864"/>
          <a:ext cx="7643866" cy="40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490317"/>
      </p:ext>
    </p:extLst>
  </p:cSld>
  <p:clrMapOvr>
    <a:masterClrMapping/>
  </p:clrMapOvr>
  <p:transition spd="slow" advTm="12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229600" cy="17281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характеристики  бюджета поселка Кшенский </a:t>
            </a:r>
          </a:p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на 2026 год </a:t>
            </a:r>
            <a:br>
              <a:rPr lang="ru-RU" sz="2600" b="0" dirty="0">
                <a:solidFill>
                  <a:srgbClr val="002060"/>
                </a:solidFill>
                <a:ea typeface="Microsoft YaHei" charset="0"/>
              </a:rPr>
            </a:br>
            <a:endParaRPr lang="ru-RU" sz="2600" b="0" dirty="0">
              <a:solidFill>
                <a:srgbClr val="002060"/>
              </a:solidFill>
              <a:ea typeface="Microsoft YaHei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-57150" y="4827588"/>
            <a:ext cx="246063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79334410"/>
              </p:ext>
            </p:extLst>
          </p:nvPr>
        </p:nvGraphicFramePr>
        <p:xfrm>
          <a:off x="571472" y="2204864"/>
          <a:ext cx="7643866" cy="40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1336224"/>
      </p:ext>
    </p:extLst>
  </p:cSld>
  <p:clrMapOvr>
    <a:masterClrMapping/>
  </p:clrMapOvr>
  <p:transition spd="slow" advTm="12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404664"/>
            <a:ext cx="8892480" cy="21328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Структура расходов бюджета поселка Кшенский по разделам функциональной классификации </a:t>
            </a:r>
            <a:br>
              <a:rPr lang="ru-RU" sz="3600" b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 charset="0"/>
              </a:rPr>
            </a:br>
            <a:endParaRPr lang="ru-RU" sz="3600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9225422"/>
              </p:ext>
            </p:extLst>
          </p:nvPr>
        </p:nvGraphicFramePr>
        <p:xfrm>
          <a:off x="611560" y="2276872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Tm="12000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1162</Words>
  <Application>Microsoft Office PowerPoint</Application>
  <PresentationFormat>Экран (4:3)</PresentationFormat>
  <Paragraphs>234</Paragraphs>
  <Slides>20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Поток</vt:lpstr>
      <vt:lpstr>БЮДЖЕТ ДЛЯ ГРАЖДАН  ПОСЕЛКА КШЕНСКИЙ СОВЕТСКОГО РАЙОНА КУРСКОЙ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поселка  Кшенский на культуру и библиотечное обслуживание  в 2024 году – 100,0 тыс. рублей </vt:lpstr>
      <vt:lpstr>Расходы бюджета поселка  Кшенский на культуру и библиотечное обслуживание  в 2025 году – 100,0 тыс. рублей </vt:lpstr>
      <vt:lpstr>Расходы бюджета поселка  Кшенский на культуру и библиотечное обслуживание  в 2026 году – 100,0 тыс. рублей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GlavBuh</dc:creator>
  <cp:lastModifiedBy>xxx</cp:lastModifiedBy>
  <cp:revision>626</cp:revision>
  <cp:lastPrinted>1601-01-01T00:00:00Z</cp:lastPrinted>
  <dcterms:created xsi:type="dcterms:W3CDTF">2011-05-19T11:34:59Z</dcterms:created>
  <dcterms:modified xsi:type="dcterms:W3CDTF">2023-11-17T05:50:19Z</dcterms:modified>
</cp:coreProperties>
</file>