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76" r:id="rId1"/>
  </p:sldMasterIdLst>
  <p:notesMasterIdLst>
    <p:notesMasterId r:id="rId16"/>
  </p:notesMasterIdLst>
  <p:sldIdLst>
    <p:sldId id="273" r:id="rId2"/>
    <p:sldId id="275" r:id="rId3"/>
    <p:sldId id="274" r:id="rId4"/>
    <p:sldId id="259" r:id="rId5"/>
    <p:sldId id="261" r:id="rId6"/>
    <p:sldId id="260" r:id="rId7"/>
    <p:sldId id="263" r:id="rId8"/>
    <p:sldId id="272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796088" cy="9928225"/>
  <p:defaultTextStyle>
    <a:defPPr>
      <a:defRPr lang="en-GB"/>
    </a:defPPr>
    <a:lvl1pPr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1pPr>
    <a:lvl2pPr marL="742950" indent="-28575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2pPr>
    <a:lvl3pPr marL="11430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3pPr>
    <a:lvl4pPr marL="16002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4pPr>
    <a:lvl5pPr marL="20574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96230755484245"/>
          <c:y val="3.2520162277947802E-2"/>
          <c:w val="0.87071476658539226"/>
          <c:h val="0.732009072839525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1AB39F">
                  <a:lumMod val="50000"/>
                </a:srgbClr>
              </a:solidFill>
            </a:ln>
          </c:spPr>
          <c:dLbls>
            <c:dLbl>
              <c:idx val="0"/>
              <c:layout>
                <c:manualLayout>
                  <c:x val="2.1599018088490927E-2"/>
                  <c:y val="-7.54090719488645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26226,3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тыс.рублей</c:v>
                </c:pt>
                <c:pt idx="1">
                  <c:v>тыс.рублей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26226.3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2">
                  <a:lumMod val="50000"/>
                </a:schemeClr>
              </a:solidFill>
            </a:ln>
          </c:spPr>
          <c:dLbls>
            <c:dLbl>
              <c:idx val="1"/>
              <c:layout>
                <c:manualLayout>
                  <c:x val="2.1599018088490868E-2"/>
                  <c:y val="-7.5409071948864551E-2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26226,3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srgbClr val="00206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тыс.рублей</c:v>
                </c:pt>
                <c:pt idx="1">
                  <c:v>тыс.рублей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26226.3</c:v>
                </c:pt>
              </c:numCache>
            </c:numRef>
          </c:val>
        </c:ser>
        <c:gapWidth val="0"/>
        <c:gapDepth val="113"/>
        <c:shape val="box"/>
        <c:axId val="60257408"/>
        <c:axId val="60258944"/>
        <c:axId val="0"/>
      </c:bar3DChart>
      <c:catAx>
        <c:axId val="602574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58944"/>
        <c:crosses val="autoZero"/>
        <c:auto val="1"/>
        <c:lblAlgn val="ctr"/>
        <c:lblOffset val="100"/>
      </c:catAx>
      <c:valAx>
        <c:axId val="602589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57408"/>
        <c:crosses val="autoZero"/>
        <c:crossBetween val="between"/>
      </c:valAx>
      <c:spPr>
        <a:ln w="25400">
          <a:noFill/>
        </a:ln>
      </c:spPr>
    </c:plotArea>
    <c:legend>
      <c:legendPos val="b"/>
      <c:layout/>
      <c:txPr>
        <a:bodyPr/>
        <a:lstStyle/>
        <a:p>
          <a:pPr>
            <a:defRPr>
              <a:solidFill>
                <a:srgbClr val="00206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год</a:t>
            </a:r>
          </a:p>
        </c:rich>
      </c:tx>
      <c:layout>
        <c:manualLayout>
          <c:xMode val="edge"/>
          <c:yMode val="edge"/>
          <c:x val="0.80678852447193949"/>
          <c:y val="3.3483109156453882E-2"/>
        </c:manualLayout>
      </c:layout>
    </c:title>
    <c:view3D>
      <c:rotX val="30"/>
      <c:rotY val="15"/>
      <c:perspective val="30"/>
    </c:view3D>
    <c:plotArea>
      <c:layout>
        <c:manualLayout>
          <c:layoutTarget val="inner"/>
          <c:xMode val="edge"/>
          <c:yMode val="edge"/>
          <c:x val="7.4876792442165371E-2"/>
          <c:y val="0.22650165307303019"/>
          <c:w val="0.84096382078404541"/>
          <c:h val="0.686252533243432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9"/>
          <c:dPt>
            <c:idx val="1"/>
            <c:explosion val="40"/>
          </c:dPt>
          <c:dLbls>
            <c:dLbl>
              <c:idx val="0"/>
              <c:layout>
                <c:manualLayout>
                  <c:x val="4.4184994027069583E-3"/>
                  <c:y val="-5.146060719984981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Общегосударственные вопросы 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77,9%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1"/>
              <c:layout>
                <c:manualLayout>
                  <c:x val="0.16901923178126499"/>
                  <c:y val="-3.0728625938114148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Н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ациональная 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оборона 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1,7%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2"/>
              <c:layout>
                <c:manualLayout>
                  <c:x val="7.2730832051799477E-2"/>
                  <c:y val="-2.3943699742174336E-7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Национальная экономика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9,0%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3"/>
              <c:layout>
                <c:manualLayout>
                  <c:x val="-4.8170674272906874E-2"/>
                  <c:y val="3.457705479118304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Образование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0,1%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4"/>
              <c:layout>
                <c:manualLayout>
                  <c:x val="-0.11735773319872629"/>
                  <c:y val="3.7509721142095331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Жилищно-коммунальное хозяйство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10,0%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5"/>
              <c:layout>
                <c:manualLayout>
                  <c:x val="-4.5684899745438962E-2"/>
                  <c:y val="-0.1683835811615474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Национальная 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безопасность и правоохранительная деятельность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0,1%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6"/>
              <c:layout>
                <c:manualLayout>
                  <c:x val="-1.7222643966368339E-2"/>
                  <c:y val="-0.14556038602904461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Культура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0,7%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Социальная политика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0,1%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Физическая культура и спорт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0,4%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</c:v>
                </c:pt>
                <c:pt idx="1">
                  <c:v>Национальная оборона
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Жилищно-коммунальное хозяйство</c:v>
                </c:pt>
                <c:pt idx="5">
                  <c:v>Национальная безопасность и правоохранительная деятельность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9486.0342000000001</c:v>
                </c:pt>
                <c:pt idx="1">
                  <c:v>201.40199999999999</c:v>
                </c:pt>
                <c:pt idx="2">
                  <c:v>1369.5336000000002</c:v>
                </c:pt>
                <c:pt idx="3">
                  <c:v>20.140200000000004</c:v>
                </c:pt>
                <c:pt idx="4">
                  <c:v>2980.7496000000001</c:v>
                </c:pt>
                <c:pt idx="5">
                  <c:v>40.280400000000007</c:v>
                </c:pt>
                <c:pt idx="6">
                  <c:v>4793.3676000000005</c:v>
                </c:pt>
                <c:pt idx="7">
                  <c:v>1168.1315999999999</c:v>
                </c:pt>
                <c:pt idx="8">
                  <c:v>80.560800000000015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Pt>
            <c:idx val="0"/>
            <c:explosion val="5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0,7%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99,3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культуру</c:v>
                </c:pt>
                <c:pt idx="1">
                  <c:v>Остальные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171.5</c:v>
                </c:pt>
                <c:pt idx="1">
                  <c:v>36054.699999999997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5447704392183379"/>
          <c:y val="1.6711106173388141E-3"/>
          <c:w val="0.21801773798183252"/>
          <c:h val="0.32341159624239385"/>
        </c:manualLayout>
      </c:layout>
      <c:txPr>
        <a:bodyPr/>
        <a:lstStyle/>
        <a:p>
          <a:pPr>
            <a:defRPr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5EBFEF0-9C89-4A4C-BA89-C4D7B4B700F7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pPr algn="ctr"/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002060"/>
        </a:solidFill>
      </dgm:spPr>
      <dgm:t>
        <a:bodyPr/>
        <a:lstStyle/>
        <a:p>
          <a:pPr algn="ctr"/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E7CB679-5A70-4D19-B9FE-B35165ACC3D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pPr algn="ctr"/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002060"/>
        </a:solidFill>
      </dgm:spPr>
      <dgm:t>
        <a:bodyPr/>
        <a:lstStyle/>
        <a:p>
          <a:pPr algn="ctr"/>
          <a:endParaRPr lang="ru-RU" dirty="0"/>
        </a:p>
      </dgm:t>
    </dgm:pt>
    <dgm:pt modelId="{ADB1419B-AC29-439A-9A52-52A4D8AD443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pPr algn="ctr"/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pPr algn="ctr"/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E00429-0C3A-461B-8500-F7BAC3E0FB52}" type="presOf" srcId="{65EBFEF0-9C89-4A4C-BA89-C4D7B4B700F7}" destId="{7FAC88BC-C8FF-402F-AB2A-11AC4BBF48B7}" srcOrd="0" destOrd="0" presId="urn:microsoft.com/office/officeart/2005/8/layout/equation1"/>
    <dgm:cxn modelId="{B5C9E365-1630-4535-BEA3-B48DC23DE354}" type="presOf" srcId="{FEA73179-04A7-4795-AF97-EAF1F3F2AA68}" destId="{4B955819-9EB5-4C61-BE5E-7CE7027DF3F0}" srcOrd="0" destOrd="0" presId="urn:microsoft.com/office/officeart/2005/8/layout/equation1"/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9FE8E296-88D0-4D58-8965-BB6FFA427677}" type="presOf" srcId="{4E7CB679-5A70-4D19-B9FE-B35165ACC3D3}" destId="{32775538-2AC3-4373-B014-5A44732CBC7F}" srcOrd="0" destOrd="0" presId="urn:microsoft.com/office/officeart/2005/8/layout/equation1"/>
    <dgm:cxn modelId="{AD625E9F-239E-4232-A254-D7A3CEE213E7}" type="presOf" srcId="{D36948F7-83BC-4220-85A0-DE21D57BD41D}" destId="{1816D16A-814C-4C22-A6CC-12105B3989BB}" srcOrd="0" destOrd="0" presId="urn:microsoft.com/office/officeart/2005/8/layout/equation1"/>
    <dgm:cxn modelId="{57AB141B-910C-4337-A25A-14081DACEAFB}" type="presOf" srcId="{6CD1DB72-7F8F-4E2A-A00A-E83DF7CE947F}" destId="{22696057-B287-4EFB-96CD-3F248CB196C8}" srcOrd="0" destOrd="0" presId="urn:microsoft.com/office/officeart/2005/8/layout/equation1"/>
    <dgm:cxn modelId="{60BD4BC2-B2D5-4FCF-B142-5B1BF113A4A0}" type="presOf" srcId="{ADB1419B-AC29-439A-9A52-52A4D8AD4433}" destId="{A84245DF-C8CC-47D2-83AC-15EF153255E0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067F3312-E2CE-491B-8D42-04090BAEB2F0}" type="presParOf" srcId="{22696057-B287-4EFB-96CD-3F248CB196C8}" destId="{7FAC88BC-C8FF-402F-AB2A-11AC4BBF48B7}" srcOrd="0" destOrd="0" presId="urn:microsoft.com/office/officeart/2005/8/layout/equation1"/>
    <dgm:cxn modelId="{24FF754B-9708-40C4-B9FD-1D425EFDBD7C}" type="presParOf" srcId="{22696057-B287-4EFB-96CD-3F248CB196C8}" destId="{2E3F7D03-16FC-4BE4-943C-EE4202A7666A}" srcOrd="1" destOrd="0" presId="urn:microsoft.com/office/officeart/2005/8/layout/equation1"/>
    <dgm:cxn modelId="{CFE5E5D5-2461-4C6F-A306-629F82E1124D}" type="presParOf" srcId="{22696057-B287-4EFB-96CD-3F248CB196C8}" destId="{1816D16A-814C-4C22-A6CC-12105B3989BB}" srcOrd="2" destOrd="0" presId="urn:microsoft.com/office/officeart/2005/8/layout/equation1"/>
    <dgm:cxn modelId="{4BFF1151-CE04-40B9-A975-F28D8B214914}" type="presParOf" srcId="{22696057-B287-4EFB-96CD-3F248CB196C8}" destId="{5A3AD51A-CA0C-4D60-85EB-AFC0F3AEFCE4}" srcOrd="3" destOrd="0" presId="urn:microsoft.com/office/officeart/2005/8/layout/equation1"/>
    <dgm:cxn modelId="{66BC0478-A103-4246-890F-7CF4848A0708}" type="presParOf" srcId="{22696057-B287-4EFB-96CD-3F248CB196C8}" destId="{32775538-2AC3-4373-B014-5A44732CBC7F}" srcOrd="4" destOrd="0" presId="urn:microsoft.com/office/officeart/2005/8/layout/equation1"/>
    <dgm:cxn modelId="{9B412B5A-8FC1-46C7-A8B2-B1720CD2C026}" type="presParOf" srcId="{22696057-B287-4EFB-96CD-3F248CB196C8}" destId="{EDA2439C-BAC0-499A-8F57-8D66EBFA7D82}" srcOrd="5" destOrd="0" presId="urn:microsoft.com/office/officeart/2005/8/layout/equation1"/>
    <dgm:cxn modelId="{C22A160A-A04C-45BF-BF9C-B1D7D5BCD75E}" type="presParOf" srcId="{22696057-B287-4EFB-96CD-3F248CB196C8}" destId="{4B955819-9EB5-4C61-BE5E-7CE7027DF3F0}" srcOrd="6" destOrd="0" presId="urn:microsoft.com/office/officeart/2005/8/layout/equation1"/>
    <dgm:cxn modelId="{57257484-E528-44DA-89D4-AFB556669282}" type="presParOf" srcId="{22696057-B287-4EFB-96CD-3F248CB196C8}" destId="{EE572389-320D-4E27-B728-8E274B326BA1}" srcOrd="7" destOrd="0" presId="urn:microsoft.com/office/officeart/2005/8/layout/equation1"/>
    <dgm:cxn modelId="{27374300-3F14-4CA1-A0A9-78640EA93C64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1307" y="335683"/>
          <a:ext cx="1733696" cy="900268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07" y="335683"/>
        <a:ext cx="1733696" cy="900268"/>
      </dsp:txXfrm>
    </dsp:sp>
    <dsp:sp modelId="{1816D16A-814C-4C22-A6CC-12105B3989BB}">
      <dsp:nvSpPr>
        <dsp:cNvPr id="0" name=""/>
        <dsp:cNvSpPr/>
      </dsp:nvSpPr>
      <dsp:spPr>
        <a:xfrm>
          <a:off x="1860324" y="428316"/>
          <a:ext cx="651554" cy="651554"/>
        </a:xfrm>
        <a:prstGeom prst="mathMinus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860324" y="428316"/>
        <a:ext cx="651554" cy="651554"/>
      </dsp:txXfrm>
    </dsp:sp>
    <dsp:sp modelId="{32775538-2AC3-4373-B014-5A44732CBC7F}">
      <dsp:nvSpPr>
        <dsp:cNvPr id="0" name=""/>
        <dsp:cNvSpPr/>
      </dsp:nvSpPr>
      <dsp:spPr>
        <a:xfrm>
          <a:off x="2568993" y="348613"/>
          <a:ext cx="1667675" cy="874408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68993" y="348613"/>
        <a:ext cx="1667675" cy="874408"/>
      </dsp:txXfrm>
    </dsp:sp>
    <dsp:sp modelId="{4B955819-9EB5-4C61-BE5E-7CE7027DF3F0}">
      <dsp:nvSpPr>
        <dsp:cNvPr id="0" name=""/>
        <dsp:cNvSpPr/>
      </dsp:nvSpPr>
      <dsp:spPr>
        <a:xfrm>
          <a:off x="4327886" y="460040"/>
          <a:ext cx="651554" cy="651554"/>
        </a:xfrm>
        <a:prstGeom prst="mathEqual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4327886" y="460040"/>
        <a:ext cx="651554" cy="651554"/>
      </dsp:txXfrm>
    </dsp:sp>
    <dsp:sp modelId="{A84245DF-C8CC-47D2-83AC-15EF153255E0}">
      <dsp:nvSpPr>
        <dsp:cNvPr id="0" name=""/>
        <dsp:cNvSpPr/>
      </dsp:nvSpPr>
      <dsp:spPr>
        <a:xfrm>
          <a:off x="5070658" y="300073"/>
          <a:ext cx="1714643" cy="971489"/>
        </a:xfrm>
        <a:prstGeom prst="ellipse">
          <a:avLst/>
        </a:prstGeom>
        <a:gradFill rotWithShape="1">
          <a:gsLst>
            <a:gs pos="0">
              <a:schemeClr val="accent1">
                <a:tint val="98000"/>
                <a:shade val="25000"/>
                <a:satMod val="250000"/>
              </a:schemeClr>
            </a:gs>
            <a:gs pos="68000">
              <a:schemeClr val="accent1">
                <a:tint val="86000"/>
                <a:satMod val="115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5070658" y="300073"/>
        <a:ext cx="1714643" cy="971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6796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6796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2525" cy="37195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8050"/>
            <a:ext cx="5435600" cy="4462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9750"/>
            <a:ext cx="2943225" cy="4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  <a:latin typeface="Arial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AB3D9A2E-AFC2-456D-9C86-F62A7F49B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C8284B5-D66E-4824-8BDF-EB94FD41295F}" type="slidenum">
              <a:rPr lang="ru-RU" smtClean="0">
                <a:ea typeface="Microsoft YaHei" charset="-122"/>
              </a:rPr>
              <a:pPr/>
              <a:t>1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CA4B451-451E-4962-8CF6-160884C94C03}" type="slidenum">
              <a:rPr lang="ru-RU" smtClean="0">
                <a:ea typeface="Microsoft YaHei" charset="-122"/>
              </a:rPr>
              <a:pPr/>
              <a:t>11</a:t>
            </a:fld>
            <a:endParaRPr lang="ru-RU" smtClean="0">
              <a:ea typeface="Microsoft YaHei" charset="-122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9D354EE-CB32-4034-8B8E-9E1C17FA61B0}" type="slidenum">
              <a:rPr lang="ru-RU" smtClean="0">
                <a:ea typeface="Microsoft YaHei" charset="-122"/>
              </a:rPr>
              <a:pPr/>
              <a:t>12</a:t>
            </a:fld>
            <a:endParaRPr lang="ru-RU" smtClean="0">
              <a:ea typeface="Microsoft YaHei" charset="-122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2900DEA-C3FE-4553-B591-5F6C975F9793}" type="slidenum">
              <a:rPr lang="ru-RU" smtClean="0">
                <a:ea typeface="Microsoft YaHei" charset="-122"/>
              </a:rPr>
              <a:pPr/>
              <a:t>13</a:t>
            </a:fld>
            <a:endParaRPr lang="ru-RU" smtClean="0">
              <a:ea typeface="Microsoft YaHei" charset="-12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F6B5663-DCEA-4007-BC48-68D20B1AC879}" type="slidenum">
              <a:rPr lang="ru-RU" smtClean="0">
                <a:ea typeface="Microsoft YaHei" charset="-122"/>
              </a:rPr>
              <a:pPr/>
              <a:t>14</a:t>
            </a:fld>
            <a:endParaRPr lang="ru-RU" smtClean="0">
              <a:ea typeface="Microsoft YaHei" charset="-122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C8284B5-D66E-4824-8BDF-EB94FD41295F}" type="slidenum">
              <a:rPr lang="ru-RU" smtClean="0">
                <a:ea typeface="Microsoft YaHei" charset="-122"/>
              </a:rPr>
              <a:pPr/>
              <a:t>2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C8284B5-D66E-4824-8BDF-EB94FD41295F}" type="slidenum">
              <a:rPr lang="ru-RU" smtClean="0">
                <a:ea typeface="Microsoft YaHei" charset="-122"/>
              </a:rPr>
              <a:pPr/>
              <a:t>3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C8284B5-D66E-4824-8BDF-EB94FD41295F}" type="slidenum">
              <a:rPr lang="ru-RU" smtClean="0">
                <a:ea typeface="Microsoft YaHei" charset="-122"/>
              </a:rPr>
              <a:pPr/>
              <a:t>4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36CEB76-144E-420C-B533-00FD58217909}" type="slidenum">
              <a:rPr lang="ru-RU" smtClean="0">
                <a:ea typeface="Microsoft YaHei" charset="-122"/>
              </a:rPr>
              <a:pPr/>
              <a:t>5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E315570-7017-4E68-8D1E-6C84D90EBD56}" type="slidenum">
              <a:rPr lang="ru-RU" smtClean="0">
                <a:ea typeface="Microsoft YaHei" charset="-122"/>
              </a:rPr>
              <a:pPr/>
              <a:t>6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A5DE3F8-8C8A-4B9E-AD88-22E771FF54B2}" type="slidenum">
              <a:rPr lang="ru-RU" smtClean="0">
                <a:ea typeface="Microsoft YaHei" charset="-122"/>
              </a:rPr>
              <a:pPr/>
              <a:t>7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E629BFC-6F85-426A-8D21-4ABDA6E5D3EB}" type="slidenum">
              <a:rPr lang="ru-RU" smtClean="0">
                <a:ea typeface="Microsoft YaHei" charset="-122"/>
              </a:rPr>
              <a:pPr/>
              <a:t>9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E77C1D8-89D8-48F4-AE42-DEFB77F9A3AA}" type="slidenum">
              <a:rPr lang="ru-RU" smtClean="0">
                <a:ea typeface="Microsoft YaHei" charset="-122"/>
              </a:rPr>
              <a:pPr/>
              <a:t>10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751D0-4BA5-4429-9372-C8060A19A1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54A1B-3A79-449E-8908-E9784A93E0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73F41-4C12-4818-BD58-105D6D8F38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B6C75-9B2F-4E49-92C9-2EE7CC173E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FB022-94F4-4469-9108-D2B60BC120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DA131-03D5-4BE9-B114-FEE65542DD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43653-BD73-4239-9A14-4E817CDA75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7C2DB-C5C6-4C3B-BA77-F810CC33AB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8F1ED-4538-4216-9ED4-6B253DFB14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19685-3D12-4C77-B319-06ED3172C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2A6C234-E863-4D7A-9A3F-5F0069C3B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1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073C50-99BB-4FAE-9955-0D9952B8706D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712CB63-3F1E-47A6-9234-C77C48C8E3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ransition spd="slow" advTm="12000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getImage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204864"/>
            <a:ext cx="2880320" cy="3847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DSC002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248980"/>
            <a:ext cx="3600400" cy="27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288" y="6021388"/>
            <a:ext cx="8353425" cy="673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к </a:t>
            </a: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решению Собрания  депутатов  </a:t>
            </a: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поселка Кшенский Советского </a:t>
            </a: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района Курской области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  от </a:t>
            </a: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22.12.2022 </a:t>
            </a: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года № </a:t>
            </a: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151</a:t>
            </a:r>
            <a:endParaRPr lang="ru-RU" sz="12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«О бюджете  </a:t>
            </a: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поселка Кшенский Советского </a:t>
            </a: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района  Курской области на </a:t>
            </a: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2023 </a:t>
            </a: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0"/>
              </a:rPr>
              <a:t>год»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2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276490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ПОСЕЛКА КШЕНСКИЙ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СОВЕТСКОГО РАЙОНА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КУРСКОЙ ОБЛАСТИ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39552" y="404664"/>
            <a:ext cx="8229600" cy="15121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Расходы бюджета поселка Кшенский на 2023 год в разрезе муниципальных программ</a:t>
            </a:r>
            <a:endParaRPr lang="en-US" b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Microsoft YaHei" charset="0"/>
            </a:endParaRPr>
          </a:p>
        </p:txBody>
      </p:sp>
      <p:sp>
        <p:nvSpPr>
          <p:cNvPr id="13342" name="Rectangle 55"/>
          <p:cNvSpPr>
            <a:spLocks noChangeArrowheads="1"/>
          </p:cNvSpPr>
          <p:nvPr/>
        </p:nvSpPr>
        <p:spPr bwMode="auto">
          <a:xfrm>
            <a:off x="539751" y="6458694"/>
            <a:ext cx="8280722" cy="24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l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000" b="0" dirty="0" smtClean="0">
                <a:solidFill>
                  <a:schemeClr val="accent2">
                    <a:lumMod val="50000"/>
                  </a:schemeClr>
                </a:solidFill>
              </a:rPr>
              <a:t>Нумерация </a:t>
            </a:r>
            <a:r>
              <a:rPr lang="ru-RU" sz="1000" b="0" dirty="0">
                <a:solidFill>
                  <a:schemeClr val="accent2">
                    <a:lumMod val="50000"/>
                  </a:schemeClr>
                </a:solidFill>
              </a:rPr>
              <a:t>муниципальных программ  указана в соответствии с присвоенными им кодами для отражения в бюджете </a:t>
            </a:r>
            <a:r>
              <a:rPr lang="ru-RU" sz="1000" b="0" dirty="0" smtClean="0">
                <a:solidFill>
                  <a:schemeClr val="accent2">
                    <a:lumMod val="50000"/>
                  </a:schemeClr>
                </a:solidFill>
              </a:rPr>
              <a:t>поселка Кшенский   </a:t>
            </a:r>
            <a:endParaRPr lang="ru-RU" sz="10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/>
        </p:nvGraphicFramePr>
        <p:xfrm>
          <a:off x="323528" y="1988840"/>
          <a:ext cx="8537451" cy="4084944"/>
        </p:xfrm>
        <a:graphic>
          <a:graphicData uri="http://schemas.openxmlformats.org/drawingml/2006/table">
            <a:tbl>
              <a:tblPr>
                <a:solidFill>
                  <a:schemeClr val="tx2">
                    <a:lumMod val="20000"/>
                    <a:lumOff val="80000"/>
                  </a:schemeClr>
                </a:solidFill>
                <a:tableStyleId>{775DCB02-9BB8-47FD-8907-85C794F793BA}</a:tableStyleId>
              </a:tblPr>
              <a:tblGrid>
                <a:gridCol w="7128792"/>
                <a:gridCol w="1408659"/>
              </a:tblGrid>
              <a:tr h="504056">
                <a:tc gridSpan="2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на реализацию муниципальных программ поселка Кшенский –5265,6тыс. рублей, в том числе по направлениям: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36000" marR="36000" marT="662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Наименование муниципальной программы</a:t>
                      </a:r>
                    </a:p>
                  </a:txBody>
                  <a:tcPr marL="90000" marR="90000" marT="73445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Сумма,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тыс. рублей</a:t>
                      </a:r>
                    </a:p>
                  </a:txBody>
                  <a:tcPr marL="90000" marR="90000" marT="73445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08.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 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"Развитие культуры на территории муниципального образования" поселок Кшенский" Советского района Курской области на 2021-2023 годы»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171,5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10. </a:t>
                      </a:r>
                      <a:r>
                        <a:rPr lang="ru-RU" sz="13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«Социальная поддержка граждан  в МО «</a:t>
                      </a:r>
                      <a:r>
                        <a:rPr lang="ru-RU" sz="13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поселок </a:t>
                      </a:r>
                      <a:r>
                        <a:rPr lang="ru-RU" sz="13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Кшенский» Советского района Курской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области на 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2021-2023 годы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250,0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03.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«</a:t>
                      </a:r>
                      <a:r>
                        <a:rPr kumimoji="0"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Энергосбережение  и повышение энергетической  эффективности на территории муниципального образования "поселок Кшенский" Советского района Курской области на 2021 – 2023 годы"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04.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«Обеспечение доступным  и комфортным  жильем, коммунальными  услугами  граждан в поселке Кшенский Советского района на 2021-2023 годы » </a:t>
                      </a:r>
                      <a:endParaRPr kumimoji="0" lang="ru-RU" sz="1200" b="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2623,0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05.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«Повышение эффективности работы с молодежью, организация  отдыха и оздоровления детей, молодежи, развитие физической культуры и спорта на территории поселка Кшенский Советского района на 2021-2023 годы»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20,0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39552" y="404664"/>
            <a:ext cx="8229600" cy="15121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Расходы бюджета поселка Кшенский на 2023 год в разрезе муниципальных программ</a:t>
            </a:r>
            <a:endParaRPr lang="en-US" b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Microsoft YaHei" charset="0"/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/>
        </p:nvGraphicFramePr>
        <p:xfrm>
          <a:off x="251520" y="2204864"/>
          <a:ext cx="8537451" cy="4346467"/>
        </p:xfrm>
        <a:graphic>
          <a:graphicData uri="http://schemas.openxmlformats.org/drawingml/2006/table">
            <a:tbl>
              <a:tblPr>
                <a:solidFill>
                  <a:schemeClr val="tx2">
                    <a:lumMod val="20000"/>
                    <a:lumOff val="80000"/>
                  </a:schemeClr>
                </a:solidFill>
                <a:tableStyleId>{775DCB02-9BB8-47FD-8907-85C794F793BA}</a:tableStyleId>
              </a:tblPr>
              <a:tblGrid>
                <a:gridCol w="7128792"/>
                <a:gridCol w="1408659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Наименование муниципальной программы</a:t>
                      </a:r>
                    </a:p>
                  </a:txBody>
                  <a:tcPr marL="90000" marR="90000" marT="73445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Сумма,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тыс. рублей</a:t>
                      </a:r>
                    </a:p>
                  </a:txBody>
                  <a:tcPr marL="90000" marR="90000" marT="73445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01.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«Развитие муниципальной службы в поселке Кшенский Советского района на период 2021-2023 гг.»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65" marB="4572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marL="90000" marR="90000" marT="92166" marB="4680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04.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«Развитие транспортной системы, обеспечение перевозки пассажиров в муниципальном образовании поселка Кшенский и безопасности дорожного движения" в поселке Кшенский Советского района Курской области на 2021 -2023 годы 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1450,0</a:t>
                      </a:r>
                    </a:p>
                  </a:txBody>
                  <a:tcPr marL="90000" marR="90000" marT="91066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03.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«Профилактика правонарушений на территории поселка Кшенский Советского района Курской области на 2021-2023годы»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lang="ru-RU" sz="12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35,0</a:t>
                      </a:r>
                    </a:p>
                  </a:txBody>
                  <a:tcPr marL="90000" marR="90000" marT="91066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03.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</a:t>
                      </a:r>
                      <a:r>
                        <a:rPr kumimoji="0"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«Защита населения и территории от чрезвычайных ситуаций, обеспечение пожарной безопасности и безопасности людей на водных объектах в муниципальном образовании «поселок Кшенский » Советского района Курской области на 2021-2023гг.»</a:t>
                      </a:r>
                      <a:endParaRPr lang="ru-RU" sz="1200" b="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30,0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 04.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Муниципальная </a:t>
                      </a:r>
                      <a:r>
                        <a:rPr lang="ru-RU" sz="1200" b="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программа</a:t>
                      </a:r>
                      <a:r>
                        <a:rPr lang="ru-RU" sz="1200" b="0" u="none" strike="noStrike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«Содействие занятости населения  Советского района Курской области на 2021-2023 годы»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25,0</a:t>
                      </a:r>
                    </a:p>
                  </a:txBody>
                  <a:tcPr marL="90000" marR="90000" marT="92146" marB="4679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72349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91066" marB="45713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74650" y="631825"/>
            <a:ext cx="8394700" cy="106898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Муниципальный долг </a:t>
            </a: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поселка Кшенский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Microsoft YaHei" charset="0"/>
              <a:cs typeface="Arial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79450" y="3214688"/>
            <a:ext cx="7321550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 algn="just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600" b="0" dirty="0">
              <a:solidFill>
                <a:srgbClr val="003366"/>
              </a:solidFill>
            </a:endParaRPr>
          </a:p>
          <a:p>
            <a:pPr marL="342900" indent="-339725" algn="just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600" b="0" dirty="0">
              <a:solidFill>
                <a:srgbClr val="003366"/>
              </a:solidFill>
            </a:endParaRPr>
          </a:p>
        </p:txBody>
      </p:sp>
      <p:sp>
        <p:nvSpPr>
          <p:cNvPr id="15374" name="Text Box 29"/>
          <p:cNvSpPr txBox="1">
            <a:spLocks noChangeArrowheads="1"/>
          </p:cNvSpPr>
          <p:nvPr/>
        </p:nvSpPr>
        <p:spPr bwMode="auto">
          <a:xfrm>
            <a:off x="571500" y="1970088"/>
            <a:ext cx="8248972" cy="13234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813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Муниципальный долг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это обязательства, возникающие из муниципальных заимствований (т.е. кредитов, муниципальных ценных бумаг), гарантий по обязательствам третьих лиц, другие обязательства, принятые на себя </a:t>
            </a:r>
            <a:r>
              <a:rPr lang="ru-RU" sz="16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муниципальным образованием «поселок  Кшенский» </a:t>
            </a:r>
            <a:r>
              <a:rPr lang="ru-RU" sz="16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Советского района Курской </a:t>
            </a:r>
            <a:r>
              <a:rPr lang="ru-RU" sz="16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области</a:t>
            </a:r>
            <a:endParaRPr lang="ru-RU" sz="1600" b="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/>
        </p:nvGraphicFramePr>
        <p:xfrm>
          <a:off x="251520" y="3717032"/>
          <a:ext cx="8537451" cy="1608485"/>
        </p:xfrm>
        <a:graphic>
          <a:graphicData uri="http://schemas.openxmlformats.org/drawingml/2006/table">
            <a:tbl>
              <a:tblPr>
                <a:solidFill>
                  <a:schemeClr val="tx2">
                    <a:lumMod val="20000"/>
                    <a:lumOff val="80000"/>
                  </a:schemeClr>
                </a:solidFill>
                <a:tableStyleId>{775DCB02-9BB8-47FD-8907-85C794F793BA}</a:tableStyleId>
              </a:tblPr>
              <a:tblGrid>
                <a:gridCol w="5328592"/>
                <a:gridCol w="3208859"/>
              </a:tblGrid>
              <a:tr h="921467">
                <a:tc>
                  <a:txBody>
                    <a:bodyPr/>
                    <a:lstStyle/>
                    <a:p>
                      <a:pPr marL="0" marR="0" lvl="0" indent="317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на обслуживание муниципального долга </a:t>
                      </a: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(тыс. рублей)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2524"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2023 году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L="36000" marR="36000" marT="662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85800" y="260350"/>
            <a:ext cx="7772400" cy="6337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400" b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icrosoft YaHei" charset="0"/>
              </a:rPr>
              <a:t/>
            </a:r>
            <a:br>
              <a:rPr lang="ru-RU" sz="4400" b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icrosoft YaHei" charset="0"/>
              </a:rPr>
            </a:br>
            <a:endParaRPr lang="ru-RU" sz="4400" b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ea typeface="Microsoft YaHei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8135937" cy="26641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«Бюджет для граждан» в доступной для широкого круга пользователей форме раскрывает информацию о бюджете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поселка Кшенский </a:t>
            </a: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2023год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3568" y="3140968"/>
            <a:ext cx="8135937" cy="30243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Координаторы проекта:</a:t>
            </a: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Финансовый отдел  Администрации поселка Кшенский Советского района</a:t>
            </a:r>
            <a:r>
              <a:rPr lang="en-US" sz="1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Курской области </a:t>
            </a: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Полецкая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Г.В.– начальник финансового отдела- главный бухгалтер</a:t>
            </a:r>
            <a:endParaRPr lang="en-US" sz="1800" b="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" b="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" b="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800" b="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Информация подготовлена Администрацией поселка Кшенский Советского района Курской области</a:t>
            </a: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800" b="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0" dirty="0" smtClean="0">
                <a:solidFill>
                  <a:srgbClr val="000000"/>
                </a:solidFill>
              </a:rPr>
              <a:t> </a:t>
            </a:r>
            <a:endParaRPr lang="en-US" sz="18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68313" y="404664"/>
            <a:ext cx="8218487" cy="201622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Контактная информация </a:t>
            </a:r>
            <a:b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</a:b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для взаимодействия с гражданами: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2996952"/>
            <a:ext cx="8229600" cy="31292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indent="3175">
              <a:spcBef>
                <a:spcPts val="800"/>
              </a:spcBef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Администрация поселка Кшенский Советского района Курской области</a:t>
            </a:r>
          </a:p>
          <a:p>
            <a:pPr marL="342900" indent="-339725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317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306600,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Курская область, Советский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район, поселок Кшенский, ул.Свердлова ,48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тел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.: (47158)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2-13-42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Факс: (47158)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2-13-42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fr-FR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-mail: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kchen74@rambler.ru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23528" y="764704"/>
            <a:ext cx="8291512" cy="1022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Что такое бюджет для граждан?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7544" y="2204864"/>
            <a:ext cx="8229600" cy="355699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700"/>
              </a:spcBef>
              <a:buClr>
                <a:srgbClr val="003366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Бюджет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для граждан </a:t>
            </a:r>
            <a:r>
              <a:rPr lang="ru-RU" sz="2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- это упрощенная версия бюджетного документа, которая использует неформальный язык и доступные форматы, чтобы облегчить для граждан понимание бюджета. Он содержит информационно-аналитический материал, доступный для широкого круга неподготовленных </a:t>
            </a:r>
            <a:r>
              <a:rPr lang="ru-RU" sz="2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пользователей</a:t>
            </a:r>
            <a:endParaRPr lang="ru-RU" sz="2800" b="0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41313" indent="-339725" algn="l">
              <a:spcBef>
                <a:spcPts val="7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sz="2800" b="0" dirty="0">
              <a:solidFill>
                <a:srgbClr val="003366"/>
              </a:solidFill>
              <a:ea typeface="Microsoft YaHei" charset="0"/>
            </a:endParaRP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229600" cy="77809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Что такое бюджет?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2132856"/>
            <a:ext cx="8229600" cy="348925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>
              <a:spcBef>
                <a:spcPts val="800"/>
              </a:spcBef>
              <a:buClr>
                <a:srgbClr val="003366"/>
              </a:buCl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Бюджет </a:t>
            </a:r>
            <a:r>
              <a:rPr lang="ru-RU" sz="36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– это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36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самоуправления</a:t>
            </a:r>
            <a:endParaRPr lang="ru-RU" sz="3600" b="0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41313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b="0" dirty="0">
              <a:solidFill>
                <a:srgbClr val="003366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67544" y="476672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Основные характеристики бюджета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536" y="3501008"/>
            <a:ext cx="8229600" cy="280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9725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39725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(-) Дефицит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превышение расходов над доходами</a:t>
            </a:r>
          </a:p>
          <a:p>
            <a:pPr marL="342900" indent="-3397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(принимается решение об источниках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покрытия дефицита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использовать остатки, взять в долг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397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800" b="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39725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(+)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превышение доходов над расходами</a:t>
            </a:r>
          </a:p>
          <a:p>
            <a:pPr marL="342900" indent="-3397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принимается решение об использовании доходов –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накапливать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резервы,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погашать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долг)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115616" y="2060848"/>
          <a:ext cx="678661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11560" y="404664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Доходы бюджета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83568" y="2708920"/>
            <a:ext cx="7715304" cy="3643338"/>
            <a:chOff x="1214414" y="3000372"/>
            <a:chExt cx="7715304" cy="364333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14414" y="3000372"/>
              <a:ext cx="1928826" cy="57150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Налоговые доходы</a:t>
              </a:r>
              <a:endPara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857620" y="3000372"/>
              <a:ext cx="2143140" cy="57150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Неналоговые доходы</a:t>
              </a:r>
              <a:endPara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572264" y="3000372"/>
              <a:ext cx="2357454" cy="57150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Безвозмездные поступления</a:t>
              </a:r>
              <a:endPara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14414" y="3714752"/>
              <a:ext cx="2000264" cy="2928958"/>
            </a:xfrm>
            <a:prstGeom prst="rect">
              <a:avLst/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ru-RU" sz="15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земельный налог;</a:t>
              </a:r>
            </a:p>
            <a:p>
              <a:pPr lvl="0"/>
              <a:r>
                <a:rPr lang="ru-RU" sz="15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налог на доходы физических лиц;</a:t>
              </a:r>
            </a:p>
            <a:p>
              <a:pPr lvl="0"/>
              <a:r>
                <a:rPr lang="ru-RU" sz="15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налог на имущество организаций;</a:t>
              </a:r>
            </a:p>
            <a:p>
              <a:pPr lvl="0"/>
              <a:r>
                <a:rPr lang="ru-RU" sz="15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- иные налоговые доходы</a:t>
              </a:r>
            </a:p>
            <a:p>
              <a:pPr lvl="0"/>
              <a:r>
                <a:rPr lang="ru-RU" sz="14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857620" y="3643314"/>
              <a:ext cx="2143140" cy="3000396"/>
            </a:xfrm>
            <a:prstGeom prst="rect">
              <a:avLst/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5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доходы от использования муниципального имущества;</a:t>
              </a:r>
            </a:p>
            <a:p>
              <a:pPr>
                <a:buFontTx/>
                <a:buChar char="-"/>
              </a:pPr>
              <a:r>
                <a:rPr lang="ru-RU" sz="15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доходы от платных услуг;</a:t>
              </a:r>
            </a:p>
            <a:p>
              <a:pPr>
                <a:buFontTx/>
                <a:buChar char="-"/>
              </a:pPr>
              <a:r>
                <a:rPr lang="ru-RU" sz="15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иные неналоговые доходы</a:t>
              </a:r>
            </a:p>
            <a:p>
              <a:pPr lvl="0"/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572264" y="3643314"/>
              <a:ext cx="2357454" cy="3000396"/>
            </a:xfrm>
            <a:prstGeom prst="rect">
              <a:avLst/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15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безвозмездные поступления из федерального и областного бюджетов </a:t>
              </a:r>
              <a:r>
                <a:rPr lang="ru-RU" sz="11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100" i="1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дотации, субсидии, субвенции, </a:t>
              </a:r>
            </a:p>
            <a:p>
              <a:r>
                <a:rPr lang="ru-RU" sz="1100" i="1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иные межбюджетные трансферты</a:t>
              </a:r>
              <a:r>
                <a:rPr lang="ru-RU" sz="11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);</a:t>
              </a:r>
            </a:p>
            <a:p>
              <a:r>
                <a:rPr lang="ru-RU" sz="14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1300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безвозмездные поступления от юридических и физических лиц </a:t>
              </a:r>
              <a:r>
                <a:rPr lang="ru-RU" sz="1100" i="1" dirty="0" smtClean="0">
                  <a:solidFill>
                    <a:schemeClr val="accent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(кроме налоговых и неналоговых доходов)</a:t>
              </a:r>
            </a:p>
            <a:p>
              <a:endParaRPr lang="ru-RU" sz="11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843808" y="1556792"/>
            <a:ext cx="345638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Доходы бюджета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1619672" y="2132856"/>
            <a:ext cx="5544616" cy="580624"/>
            <a:chOff x="1619672" y="2132856"/>
            <a:chExt cx="5544616" cy="580624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1619672" y="2420888"/>
              <a:ext cx="55446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4427984" y="2132856"/>
              <a:ext cx="0" cy="2925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619672" y="2416328"/>
              <a:ext cx="0" cy="2925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7164288" y="2420888"/>
              <a:ext cx="0" cy="2925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427984" y="2420888"/>
              <a:ext cx="0" cy="2925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95536" y="692696"/>
            <a:ext cx="8229600" cy="172819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Основные характеристики  бюджета </a:t>
            </a: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поселка Кшенский </a:t>
            </a:r>
          </a:p>
          <a:p>
            <a:pPr>
              <a:lnSpc>
                <a:spcPct val="8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на 2023 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год </a:t>
            </a:r>
            <a:r>
              <a:rPr lang="ru-RU" sz="2600" b="0" dirty="0">
                <a:solidFill>
                  <a:srgbClr val="002060"/>
                </a:solidFill>
                <a:ea typeface="Microsoft YaHei" charset="0"/>
              </a:rPr>
              <a:t/>
            </a:r>
            <a:br>
              <a:rPr lang="ru-RU" sz="2600" b="0" dirty="0">
                <a:solidFill>
                  <a:srgbClr val="002060"/>
                </a:solidFill>
                <a:ea typeface="Microsoft YaHei" charset="0"/>
              </a:rPr>
            </a:br>
            <a:endParaRPr lang="ru-RU" sz="2600" b="0" dirty="0">
              <a:solidFill>
                <a:srgbClr val="002060"/>
              </a:solidFill>
              <a:ea typeface="Microsoft YaHei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-57150" y="4827588"/>
            <a:ext cx="246063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71472" y="2204864"/>
          <a:ext cx="7643866" cy="404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404664"/>
            <a:ext cx="8892480" cy="21328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Структура расходов бюджета </a:t>
            </a:r>
            <a:r>
              <a:rPr lang="ru-RU" sz="3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поселка Кшенский по </a:t>
            </a:r>
            <a:r>
              <a:rPr lang="ru-RU" sz="3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разделам функциональной классификации </a:t>
            </a:r>
            <a:r>
              <a:rPr lang="ru-RU" sz="3600" b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 charset="0"/>
              </a:rPr>
              <a:t/>
            </a:r>
            <a:br>
              <a:rPr lang="ru-RU" sz="3600" b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icrosoft YaHei" charset="0"/>
              </a:rPr>
            </a:br>
            <a:endParaRPr lang="ru-RU" sz="3600" b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Microsoft YaHei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11560" y="2276872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SC_03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077072"/>
            <a:ext cx="3851920" cy="2561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800200"/>
          </a:xfrm>
        </p:spPr>
        <p:txBody>
          <a:bodyPr>
            <a:noAutofit/>
          </a:bodyPr>
          <a:lstStyle/>
          <a:p>
            <a:pPr algn="ctr">
              <a:lnSpc>
                <a:spcPct val="7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Расходы бюджета поселка  Кшенский на культуру и библиотечное обслуживание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в 2023 году – 171,5 тыс. рублей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-214346" y="2786058"/>
          <a:ext cx="707236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51520" y="548680"/>
            <a:ext cx="8713788" cy="1800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«Программная» структура расходов </a:t>
            </a:r>
            <a:b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 бюджета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поселка Кшенский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/>
            </a:r>
            <a:b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на 2023 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icrosoft YaHei" charset="0"/>
                <a:cs typeface="Arial" pitchFamily="34" charset="0"/>
              </a:rPr>
              <a:t>год</a:t>
            </a:r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251520" y="2564904"/>
          <a:ext cx="8537451" cy="3669740"/>
        </p:xfrm>
        <a:graphic>
          <a:graphicData uri="http://schemas.openxmlformats.org/drawingml/2006/table">
            <a:tbl>
              <a:tblPr>
                <a:solidFill>
                  <a:schemeClr val="tx2">
                    <a:lumMod val="20000"/>
                    <a:lumOff val="80000"/>
                  </a:schemeClr>
                </a:solidFill>
                <a:tableStyleId>{775DCB02-9BB8-47FD-8907-85C794F793BA}</a:tableStyleId>
              </a:tblPr>
              <a:tblGrid>
                <a:gridCol w="5328592"/>
                <a:gridCol w="1800200"/>
                <a:gridCol w="1408659"/>
              </a:tblGrid>
              <a:tr h="432048">
                <a:tc rowSpan="2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Показатель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2023 год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317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80643" marB="54002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89419">
                <a:tc vMerge="1">
                  <a:txBody>
                    <a:bodyPr/>
                    <a:lstStyle/>
                    <a:p>
                      <a:pPr marL="0" marR="0" lvl="0" indent="317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сумма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(тыс. рублей)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66243" marB="36001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2524"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Расходы </a:t>
                      </a:r>
                    </a:p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бюджета, всего:</a:t>
                      </a:r>
                    </a:p>
                  </a:txBody>
                  <a:tcPr marL="36000" marR="36000" marT="662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26226,3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100,0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252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из них:</a:t>
                      </a:r>
                    </a:p>
                  </a:txBody>
                  <a:tcPr marL="36000" marR="36000" marT="6066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6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252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Расходы на реализацию муниципальных программ поселка Кшенский</a:t>
                      </a:r>
                    </a:p>
                  </a:txBody>
                  <a:tcPr marL="36000" marR="36000" marT="662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16855,0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64,3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252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Расходы на не программную деятельность</a:t>
                      </a:r>
                    </a:p>
                  </a:txBody>
                  <a:tcPr marL="36000" marR="36000" marT="662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9371,3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marR="0" lvl="0" indent="-339725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6" charset="0"/>
                          <a:ea typeface="Microsoft YaHei" charset="0"/>
                          <a:cs typeface="Microsoft YaHei" charset="0"/>
                        </a:rPr>
                        <a:t>35,7</a:t>
                      </a:r>
                    </a:p>
                  </a:txBody>
                  <a:tcPr marL="36000" marR="36000" marT="62640" marB="36000" anchor="ctr" horzOverflow="overflow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2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802</Words>
  <Application>Microsoft Office PowerPoint</Application>
  <PresentationFormat>Экран (4:3)</PresentationFormat>
  <Paragraphs>145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БЮДЖЕТ ДЛЯ ГРАЖДАН  ПОСЕЛКА КШЕНСКИЙ СОВЕТСКОГО РАЙОНА КУРСКОЙ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Расходы бюджета поселка  Кшенский на культуру и библиотечное обслуживание  в 2023 году – 171,5 тыс. рублей 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GlavBuh</dc:creator>
  <cp:lastModifiedBy>Пользователь</cp:lastModifiedBy>
  <cp:revision>611</cp:revision>
  <cp:lastPrinted>1601-01-01T00:00:00Z</cp:lastPrinted>
  <dcterms:created xsi:type="dcterms:W3CDTF">2011-05-19T11:34:59Z</dcterms:created>
  <dcterms:modified xsi:type="dcterms:W3CDTF">2022-12-30T09:43:31Z</dcterms:modified>
</cp:coreProperties>
</file>